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tags/tag9.xml" ContentType="application/vnd.openxmlformats-officedocument.presentationml.tags+xml"/>
  <Override PartName="/ppt/notesSlides/notesSlide16.xml" ContentType="application/vnd.openxmlformats-officedocument.presentationml.notesSlide+xml"/>
  <Override PartName="/ppt/tags/tag10.xml" ContentType="application/vnd.openxmlformats-officedocument.presentationml.tags+xml"/>
  <Override PartName="/ppt/notesSlides/notesSlide17.xml" ContentType="application/vnd.openxmlformats-officedocument.presentationml.notesSlide+xml"/>
  <Override PartName="/ppt/tags/tag11.xml" ContentType="application/vnd.openxmlformats-officedocument.presentationml.tags+xml"/>
  <Override PartName="/ppt/notesSlides/notesSlide18.xml" ContentType="application/vnd.openxmlformats-officedocument.presentationml.notesSlide+xml"/>
  <Override PartName="/ppt/tags/tag12.xml" ContentType="application/vnd.openxmlformats-officedocument.presentationml.tags+xml"/>
  <Override PartName="/ppt/notesSlides/notesSlide19.xml" ContentType="application/vnd.openxmlformats-officedocument.presentationml.notesSlide+xml"/>
  <Override PartName="/ppt/tags/tag13.xml" ContentType="application/vnd.openxmlformats-officedocument.presentationml.tags+xml"/>
  <Override PartName="/ppt/notesSlides/notesSlide20.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5.xml" ContentType="application/vnd.openxmlformats-officedocument.presentationml.tags+xml"/>
  <Override PartName="/ppt/notesSlides/notesSlide23.xml" ContentType="application/vnd.openxmlformats-officedocument.presentationml.notesSlide+xml"/>
  <Override PartName="/ppt/tags/tag16.xml" ContentType="application/vnd.openxmlformats-officedocument.presentationml.tags+xml"/>
  <Override PartName="/ppt/notesSlides/notesSlide24.xml" ContentType="application/vnd.openxmlformats-officedocument.presentationml.notesSlide+xml"/>
  <Override PartName="/ppt/tags/tag17.xml" ContentType="application/vnd.openxmlformats-officedocument.presentationml.tags+xml"/>
  <Override PartName="/ppt/notesSlides/notesSlide25.xml" ContentType="application/vnd.openxmlformats-officedocument.presentationml.notesSlide+xml"/>
  <Override PartName="/ppt/tags/tag18.xml" ContentType="application/vnd.openxmlformats-officedocument.presentationml.tags+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3" r:id="rId4"/>
  </p:sldMasterIdLst>
  <p:notesMasterIdLst>
    <p:notesMasterId r:id="rId31"/>
  </p:notesMasterIdLst>
  <p:handoutMasterIdLst>
    <p:handoutMasterId r:id="rId32"/>
  </p:handoutMasterIdLst>
  <p:sldIdLst>
    <p:sldId id="256" r:id="rId5"/>
    <p:sldId id="262" r:id="rId6"/>
    <p:sldId id="337" r:id="rId7"/>
    <p:sldId id="391" r:id="rId8"/>
    <p:sldId id="385" r:id="rId9"/>
    <p:sldId id="384" r:id="rId10"/>
    <p:sldId id="386" r:id="rId11"/>
    <p:sldId id="365" r:id="rId12"/>
    <p:sldId id="372" r:id="rId13"/>
    <p:sldId id="296" r:id="rId14"/>
    <p:sldId id="366" r:id="rId15"/>
    <p:sldId id="389" r:id="rId16"/>
    <p:sldId id="368" r:id="rId17"/>
    <p:sldId id="370" r:id="rId18"/>
    <p:sldId id="373" r:id="rId19"/>
    <p:sldId id="390" r:id="rId20"/>
    <p:sldId id="375" r:id="rId21"/>
    <p:sldId id="376" r:id="rId22"/>
    <p:sldId id="377" r:id="rId23"/>
    <p:sldId id="378" r:id="rId24"/>
    <p:sldId id="379" r:id="rId25"/>
    <p:sldId id="364" r:id="rId26"/>
    <p:sldId id="380" r:id="rId27"/>
    <p:sldId id="381" r:id="rId28"/>
    <p:sldId id="387" r:id="rId29"/>
    <p:sldId id="35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2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946C"/>
    <a:srgbClr val="F56227"/>
    <a:srgbClr val="FC9E20"/>
    <a:srgbClr val="001120"/>
    <a:srgbClr val="5DD5FF"/>
    <a:srgbClr val="3496C7"/>
    <a:srgbClr val="001322"/>
    <a:srgbClr val="424242"/>
    <a:srgbClr val="000000"/>
    <a:srgbClr val="F1DAA1"/>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757F71-7756-4C0C-AFA4-21CDFBFD5FF2}" v="45" dt="2026-08-08T22:25:23.322"/>
  </p1510:revLst>
</p1510:revInfo>
</file>

<file path=ppt/tableStyles.xml><?xml version="1.0" encoding="utf-8"?>
<a:tblStyleLst xmlns:a="http://schemas.openxmlformats.org/drawingml/2006/main" def="{5FD0F851-EC5A-4D38-B0AD-8093EC10F338}">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78329" autoAdjust="0"/>
  </p:normalViewPr>
  <p:slideViewPr>
    <p:cSldViewPr snapToGrid="0">
      <p:cViewPr varScale="1">
        <p:scale>
          <a:sx n="86" d="100"/>
          <a:sy n="86" d="100"/>
        </p:scale>
        <p:origin x="1410" y="96"/>
      </p:cViewPr>
      <p:guideLst>
        <p:guide orient="horz" pos="2928"/>
        <p:guide pos="3840"/>
      </p:guideLst>
    </p:cSldViewPr>
  </p:slideViewPr>
  <p:outlineViewPr>
    <p:cViewPr>
      <p:scale>
        <a:sx n="33" d="100"/>
        <a:sy n="33" d="100"/>
      </p:scale>
      <p:origin x="0" y="-5184"/>
    </p:cViewPr>
  </p:outlineViewPr>
  <p:notesTextViewPr>
    <p:cViewPr>
      <p:scale>
        <a:sx n="1" d="1"/>
        <a:sy n="1" d="1"/>
      </p:scale>
      <p:origin x="0" y="0"/>
    </p:cViewPr>
  </p:notesTextViewPr>
  <p:sorterViewPr>
    <p:cViewPr>
      <p:scale>
        <a:sx n="100" d="100"/>
        <a:sy n="100" d="100"/>
      </p:scale>
      <p:origin x="0" y="-5933"/>
    </p:cViewPr>
  </p:sorterViewPr>
  <p:notesViewPr>
    <p:cSldViewPr snapToGrid="0">
      <p:cViewPr varScale="1">
        <p:scale>
          <a:sx n="50" d="100"/>
          <a:sy n="50" d="100"/>
        </p:scale>
        <p:origin x="264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Ireland" userId="099eeac43f9b587b" providerId="LiveId" clId="{89DCE78F-57AD-44B4-99F3-5E4C30F8DF2C}"/>
    <pc:docChg chg="undo custSel delSld modSld sldOrd modShowInfo">
      <pc:chgData name="Peter Ireland" userId="099eeac43f9b587b" providerId="LiveId" clId="{89DCE78F-57AD-44B4-99F3-5E4C30F8DF2C}" dt="2026-08-08T22:27:28.115" v="6685" actId="20577"/>
      <pc:docMkLst>
        <pc:docMk/>
      </pc:docMkLst>
      <pc:sldChg chg="modNotesTx">
        <pc:chgData name="Peter Ireland" userId="099eeac43f9b587b" providerId="LiveId" clId="{89DCE78F-57AD-44B4-99F3-5E4C30F8DF2C}" dt="2026-08-08T22:20:02.077" v="6502" actId="20577"/>
        <pc:sldMkLst>
          <pc:docMk/>
          <pc:sldMk cId="1471851997" sldId="262"/>
        </pc:sldMkLst>
      </pc:sldChg>
      <pc:sldChg chg="modSp mod addAnim delAnim modAnim">
        <pc:chgData name="Peter Ireland" userId="099eeac43f9b587b" providerId="LiveId" clId="{89DCE78F-57AD-44B4-99F3-5E4C30F8DF2C}" dt="2026-08-05T18:50:08.091" v="6268"/>
        <pc:sldMkLst>
          <pc:docMk/>
          <pc:sldMk cId="1357560367" sldId="368"/>
        </pc:sldMkLst>
        <pc:spChg chg="mod">
          <ac:chgData name="Peter Ireland" userId="099eeac43f9b587b" providerId="LiveId" clId="{89DCE78F-57AD-44B4-99F3-5E4C30F8DF2C}" dt="2026-08-05T18:49:37.349" v="6267" actId="20577"/>
          <ac:spMkLst>
            <pc:docMk/>
            <pc:sldMk cId="1357560367" sldId="368"/>
            <ac:spMk id="3" creationId="{7164956E-F754-DC78-DA86-5B3CC9D5FB3C}"/>
          </ac:spMkLst>
        </pc:spChg>
      </pc:sldChg>
      <pc:sldChg chg="modSp modAnim">
        <pc:chgData name="Peter Ireland" userId="099eeac43f9b587b" providerId="LiveId" clId="{89DCE78F-57AD-44B4-99F3-5E4C30F8DF2C}" dt="2026-08-05T18:51:40.949" v="6279" actId="20577"/>
        <pc:sldMkLst>
          <pc:docMk/>
          <pc:sldMk cId="2882909570" sldId="372"/>
        </pc:sldMkLst>
        <pc:spChg chg="mod">
          <ac:chgData name="Peter Ireland" userId="099eeac43f9b587b" providerId="LiveId" clId="{89DCE78F-57AD-44B4-99F3-5E4C30F8DF2C}" dt="2026-08-05T18:51:40.949" v="6279" actId="20577"/>
          <ac:spMkLst>
            <pc:docMk/>
            <pc:sldMk cId="2882909570" sldId="372"/>
            <ac:spMk id="3" creationId="{EFD42736-0E44-269E-523B-AD84F0125FF0}"/>
          </ac:spMkLst>
        </pc:spChg>
      </pc:sldChg>
      <pc:sldChg chg="modNotesTx">
        <pc:chgData name="Peter Ireland" userId="099eeac43f9b587b" providerId="LiveId" clId="{89DCE78F-57AD-44B4-99F3-5E4C30F8DF2C}" dt="2026-08-05T19:00:26.654" v="6429" actId="20577"/>
        <pc:sldMkLst>
          <pc:docMk/>
          <pc:sldMk cId="3168520583" sldId="375"/>
        </pc:sldMkLst>
      </pc:sldChg>
      <pc:sldChg chg="modSp mod modAnim modNotesTx">
        <pc:chgData name="Peter Ireland" userId="099eeac43f9b587b" providerId="LiveId" clId="{89DCE78F-57AD-44B4-99F3-5E4C30F8DF2C}" dt="2026-08-08T22:27:28.115" v="6685" actId="20577"/>
        <pc:sldMkLst>
          <pc:docMk/>
          <pc:sldMk cId="1439260403" sldId="380"/>
        </pc:sldMkLst>
        <pc:spChg chg="mod">
          <ac:chgData name="Peter Ireland" userId="099eeac43f9b587b" providerId="LiveId" clId="{89DCE78F-57AD-44B4-99F3-5E4C30F8DF2C}" dt="2026-08-08T22:25:23.378" v="6651" actId="27636"/>
          <ac:spMkLst>
            <pc:docMk/>
            <pc:sldMk cId="1439260403" sldId="380"/>
            <ac:spMk id="3" creationId="{10B8B578-FA57-CD2A-E9F5-E0E23CEA5A66}"/>
          </ac:spMkLst>
        </pc:spChg>
      </pc:sldChg>
      <pc:sldChg chg="modNotesTx">
        <pc:chgData name="Peter Ireland" userId="099eeac43f9b587b" providerId="LiveId" clId="{89DCE78F-57AD-44B4-99F3-5E4C30F8DF2C}" dt="2026-08-08T22:25:04.804" v="6649" actId="113"/>
        <pc:sldMkLst>
          <pc:docMk/>
          <pc:sldMk cId="2073164039" sldId="381"/>
        </pc:sldMkLst>
      </pc:sldChg>
      <pc:sldChg chg="modSp mod addAnim delAnim modAnim modNotesTx">
        <pc:chgData name="Peter Ireland" userId="099eeac43f9b587b" providerId="LiveId" clId="{89DCE78F-57AD-44B4-99F3-5E4C30F8DF2C}" dt="2026-08-08T22:22:32.461" v="6614" actId="20577"/>
        <pc:sldMkLst>
          <pc:docMk/>
          <pc:sldMk cId="4229161904" sldId="387"/>
        </pc:sldMkLst>
        <pc:spChg chg="mod">
          <ac:chgData name="Peter Ireland" userId="099eeac43f9b587b" providerId="LiveId" clId="{89DCE78F-57AD-44B4-99F3-5E4C30F8DF2C}" dt="2026-08-05T18:54:14.111" v="6306" actId="255"/>
          <ac:spMkLst>
            <pc:docMk/>
            <pc:sldMk cId="4229161904" sldId="387"/>
            <ac:spMk id="3" creationId="{012B0198-EC6C-0EA0-F77F-436120C8EE9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022A2D-42FA-4553-8772-8DAE87B769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FDD895D-FAE0-4BCC-A867-FF4B70D9BF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68A188-91E3-4091-B70E-E1E6D807C522}" type="datetimeFigureOut">
              <a:rPr lang="en-US" smtClean="0"/>
              <a:t>8/8/2026</a:t>
            </a:fld>
            <a:endParaRPr lang="en-US" dirty="0"/>
          </a:p>
        </p:txBody>
      </p:sp>
      <p:sp>
        <p:nvSpPr>
          <p:cNvPr id="4" name="Footer Placeholder 3">
            <a:extLst>
              <a:ext uri="{FF2B5EF4-FFF2-40B4-BE49-F238E27FC236}">
                <a16:creationId xmlns:a16="http://schemas.microsoft.com/office/drawing/2014/main" id="{4C4706EC-595E-4FD0-9EC4-968864CC93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699D8E-A980-43D3-BFB9-0812FFA36A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4EE72E-E5A5-44ED-A736-DB8D8EE9B4C6}" type="slidenum">
              <a:rPr lang="en-US" smtClean="0"/>
              <a:t>‹#›</a:t>
            </a:fld>
            <a:endParaRPr lang="en-US" dirty="0"/>
          </a:p>
        </p:txBody>
      </p:sp>
    </p:spTree>
    <p:extLst>
      <p:ext uri="{BB962C8B-B14F-4D97-AF65-F5344CB8AC3E}">
        <p14:creationId xmlns:p14="http://schemas.microsoft.com/office/powerpoint/2010/main" val="3946174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C02412-B176-4E06-823F-C66FEB3E21FB}" type="datetimeFigureOut">
              <a:rPr lang="en-US" smtClean="0"/>
              <a:t>8/8/2026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942FC2-A162-47B3-989B-571A62414964}" type="slidenum">
              <a:rPr lang="en-US" smtClean="0"/>
              <a:t>‹#›</a:t>
            </a:fld>
            <a:endParaRPr lang="en-US" dirty="0"/>
          </a:p>
        </p:txBody>
      </p:sp>
    </p:spTree>
    <p:extLst>
      <p:ext uri="{BB962C8B-B14F-4D97-AF65-F5344CB8AC3E}">
        <p14:creationId xmlns:p14="http://schemas.microsoft.com/office/powerpoint/2010/main" val="3891327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942FC2-A162-47B3-989B-571A62414964}" type="slidenum">
              <a:rPr lang="en-US" smtClean="0"/>
              <a:t>1</a:t>
            </a:fld>
            <a:endParaRPr lang="en-US" dirty="0"/>
          </a:p>
        </p:txBody>
      </p:sp>
    </p:spTree>
    <p:extLst>
      <p:ext uri="{BB962C8B-B14F-4D97-AF65-F5344CB8AC3E}">
        <p14:creationId xmlns:p14="http://schemas.microsoft.com/office/powerpoint/2010/main" val="118769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calendar system that uses AD =  Anno Domini, in the year of our Lord, was created in the 6</a:t>
            </a:r>
            <a:r>
              <a:rPr lang="en-US" baseline="30000" dirty="0"/>
              <a:t>th</a:t>
            </a:r>
            <a:r>
              <a:rPr lang="en-US" dirty="0"/>
              <a:t> century by a Roman monk. He had incomplete information about the death of Herod the Great.</a:t>
            </a:r>
          </a:p>
          <a:p>
            <a:endParaRPr lang="en-US" dirty="0"/>
          </a:p>
          <a:p>
            <a:r>
              <a:rPr lang="en-US" dirty="0"/>
              <a:t>The biblical authors were generally not interested in the “when” in the books they wrote, so academics and historians require other primary sources to work out dates.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I’ve covered a lot in summary. Are there any questions or comments on what I’ve said so far?</a:t>
            </a:r>
          </a:p>
          <a:p>
            <a:endParaRPr lang="en-US" dirty="0"/>
          </a:p>
        </p:txBody>
      </p:sp>
      <p:sp>
        <p:nvSpPr>
          <p:cNvPr id="4" name="Slide Number Placeholder 3"/>
          <p:cNvSpPr>
            <a:spLocks noGrp="1"/>
          </p:cNvSpPr>
          <p:nvPr>
            <p:ph type="sldNum" sz="quarter" idx="5"/>
          </p:nvPr>
        </p:nvSpPr>
        <p:spPr/>
        <p:txBody>
          <a:bodyPr/>
          <a:lstStyle/>
          <a:p>
            <a:fld id="{8D942FC2-A162-47B3-989B-571A62414964}" type="slidenum">
              <a:rPr lang="en-US" smtClean="0"/>
              <a:t>10</a:t>
            </a:fld>
            <a:endParaRPr lang="en-US" dirty="0"/>
          </a:p>
        </p:txBody>
      </p:sp>
    </p:spTree>
    <p:extLst>
      <p:ext uri="{BB962C8B-B14F-4D97-AF65-F5344CB8AC3E}">
        <p14:creationId xmlns:p14="http://schemas.microsoft.com/office/powerpoint/2010/main" val="4048910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AC449-1A68-E6FD-17F5-CF94CFBF5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71FC98-174A-5B48-E692-DDDD1E07E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45ECD8-D930-77FF-2309-E7F9D07DB2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568756-10FE-F9AF-6510-A8D8200F53F2}"/>
              </a:ext>
            </a:extLst>
          </p:cNvPr>
          <p:cNvSpPr>
            <a:spLocks noGrp="1"/>
          </p:cNvSpPr>
          <p:nvPr>
            <p:ph type="sldNum" sz="quarter" idx="5"/>
          </p:nvPr>
        </p:nvSpPr>
        <p:spPr/>
        <p:txBody>
          <a:bodyPr/>
          <a:lstStyle/>
          <a:p>
            <a:fld id="{8D942FC2-A162-47B3-989B-571A62414964}" type="slidenum">
              <a:rPr lang="en-US" smtClean="0"/>
              <a:t>11</a:t>
            </a:fld>
            <a:endParaRPr lang="en-US" dirty="0"/>
          </a:p>
        </p:txBody>
      </p:sp>
    </p:spTree>
    <p:extLst>
      <p:ext uri="{BB962C8B-B14F-4D97-AF65-F5344CB8AC3E}">
        <p14:creationId xmlns:p14="http://schemas.microsoft.com/office/powerpoint/2010/main" val="1425886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DFE0A-0570-C409-6447-BE30B9633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D6FEC-2B0A-EA15-FE67-787ED215D4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C024D1-53FA-6077-3F55-50430E1460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C49BA0-A728-89D6-D4E1-2B3D047C67E9}"/>
              </a:ext>
            </a:extLst>
          </p:cNvPr>
          <p:cNvSpPr>
            <a:spLocks noGrp="1"/>
          </p:cNvSpPr>
          <p:nvPr>
            <p:ph type="sldNum" sz="quarter" idx="5"/>
          </p:nvPr>
        </p:nvSpPr>
        <p:spPr/>
        <p:txBody>
          <a:bodyPr/>
          <a:lstStyle/>
          <a:p>
            <a:fld id="{8D942FC2-A162-47B3-989B-571A62414964}" type="slidenum">
              <a:rPr lang="en-US" smtClean="0"/>
              <a:t>12</a:t>
            </a:fld>
            <a:endParaRPr lang="en-US" dirty="0"/>
          </a:p>
        </p:txBody>
      </p:sp>
    </p:spTree>
    <p:extLst>
      <p:ext uri="{BB962C8B-B14F-4D97-AF65-F5344CB8AC3E}">
        <p14:creationId xmlns:p14="http://schemas.microsoft.com/office/powerpoint/2010/main" val="3868570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93CB2-58DB-D505-726E-4E5D5927E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F0886D-024E-A0B8-3C93-CBF690E1BD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B0C276-4DE9-CD1D-5CF3-A50606BE80BD}"/>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Matthew 16:25: For whoever would save his life will lose it, but whoever loses his life for my sake will find it.</a:t>
            </a:r>
            <a:endParaRPr lang="en-US" dirty="0"/>
          </a:p>
        </p:txBody>
      </p:sp>
      <p:sp>
        <p:nvSpPr>
          <p:cNvPr id="4" name="Slide Number Placeholder 3">
            <a:extLst>
              <a:ext uri="{FF2B5EF4-FFF2-40B4-BE49-F238E27FC236}">
                <a16:creationId xmlns:a16="http://schemas.microsoft.com/office/drawing/2014/main" id="{FDC3A60A-199F-43EB-8BFB-D23F1A2EDCAD}"/>
              </a:ext>
            </a:extLst>
          </p:cNvPr>
          <p:cNvSpPr>
            <a:spLocks noGrp="1"/>
          </p:cNvSpPr>
          <p:nvPr>
            <p:ph type="sldNum" sz="quarter" idx="5"/>
          </p:nvPr>
        </p:nvSpPr>
        <p:spPr/>
        <p:txBody>
          <a:bodyPr/>
          <a:lstStyle/>
          <a:p>
            <a:fld id="{8D942FC2-A162-47B3-989B-571A62414964}" type="slidenum">
              <a:rPr lang="en-US" smtClean="0"/>
              <a:t>13</a:t>
            </a:fld>
            <a:endParaRPr lang="en-US" dirty="0"/>
          </a:p>
        </p:txBody>
      </p:sp>
    </p:spTree>
    <p:extLst>
      <p:ext uri="{BB962C8B-B14F-4D97-AF65-F5344CB8AC3E}">
        <p14:creationId xmlns:p14="http://schemas.microsoft.com/office/powerpoint/2010/main" val="2937591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great example of “tradition.” Eudoxia was motivated to gain recognition. I don’t believe these are the actual chains, but that does not matter.</a:t>
            </a:r>
          </a:p>
        </p:txBody>
      </p:sp>
      <p:sp>
        <p:nvSpPr>
          <p:cNvPr id="4" name="Slide Number Placeholder 3"/>
          <p:cNvSpPr>
            <a:spLocks noGrp="1"/>
          </p:cNvSpPr>
          <p:nvPr>
            <p:ph type="sldNum" sz="quarter" idx="5"/>
          </p:nvPr>
        </p:nvSpPr>
        <p:spPr/>
        <p:txBody>
          <a:bodyPr/>
          <a:lstStyle/>
          <a:p>
            <a:fld id="{8D942FC2-A162-47B3-989B-571A62414964}" type="slidenum">
              <a:rPr lang="en-US" smtClean="0"/>
              <a:t>14</a:t>
            </a:fld>
            <a:endParaRPr lang="en-US" dirty="0"/>
          </a:p>
        </p:txBody>
      </p:sp>
    </p:spTree>
    <p:extLst>
      <p:ext uri="{BB962C8B-B14F-4D97-AF65-F5344CB8AC3E}">
        <p14:creationId xmlns:p14="http://schemas.microsoft.com/office/powerpoint/2010/main" val="202761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2ADA7-A5C7-9E99-9A9C-2873BB1E4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9D4BF-3E4D-889B-7E0F-5B4FAF001C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3B4A2-0C8A-467C-D026-E61B6844CD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6E2464-FF5C-4FBD-1319-DFF75970771D}"/>
              </a:ext>
            </a:extLst>
          </p:cNvPr>
          <p:cNvSpPr>
            <a:spLocks noGrp="1"/>
          </p:cNvSpPr>
          <p:nvPr>
            <p:ph type="sldNum" sz="quarter" idx="5"/>
          </p:nvPr>
        </p:nvSpPr>
        <p:spPr/>
        <p:txBody>
          <a:bodyPr/>
          <a:lstStyle/>
          <a:p>
            <a:fld id="{8D942FC2-A162-47B3-989B-571A62414964}" type="slidenum">
              <a:rPr lang="en-US" smtClean="0"/>
              <a:t>15</a:t>
            </a:fld>
            <a:endParaRPr lang="en-US" dirty="0"/>
          </a:p>
        </p:txBody>
      </p:sp>
    </p:spTree>
    <p:extLst>
      <p:ext uri="{BB962C8B-B14F-4D97-AF65-F5344CB8AC3E}">
        <p14:creationId xmlns:p14="http://schemas.microsoft.com/office/powerpoint/2010/main" val="3117860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6C60A-582C-5B4C-082A-8A2746A2E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B761F7-751B-9237-B5D6-B615CFF317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03429-CA8B-C19E-C785-4AC7DC3716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0B9E1F-90FE-5761-B9ED-23C338C9E4F6}"/>
              </a:ext>
            </a:extLst>
          </p:cNvPr>
          <p:cNvSpPr>
            <a:spLocks noGrp="1"/>
          </p:cNvSpPr>
          <p:nvPr>
            <p:ph type="sldNum" sz="quarter" idx="5"/>
          </p:nvPr>
        </p:nvSpPr>
        <p:spPr/>
        <p:txBody>
          <a:bodyPr/>
          <a:lstStyle/>
          <a:p>
            <a:fld id="{8D942FC2-A162-47B3-989B-571A62414964}" type="slidenum">
              <a:rPr lang="en-US" smtClean="0"/>
              <a:t>16</a:t>
            </a:fld>
            <a:endParaRPr lang="en-US" dirty="0"/>
          </a:p>
        </p:txBody>
      </p:sp>
    </p:spTree>
    <p:extLst>
      <p:ext uri="{BB962C8B-B14F-4D97-AF65-F5344CB8AC3E}">
        <p14:creationId xmlns:p14="http://schemas.microsoft.com/office/powerpoint/2010/main" val="1270685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16255-C488-E301-6A2E-81DFC6EC90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590DAD-7D7C-965E-A874-36F7639678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651E45-DE37-1C08-6B72-B7C4F142A2DB}"/>
              </a:ext>
            </a:extLst>
          </p:cNvPr>
          <p:cNvSpPr>
            <a:spLocks noGrp="1"/>
          </p:cNvSpPr>
          <p:nvPr>
            <p:ph type="body" idx="1"/>
          </p:nvPr>
        </p:nvSpPr>
        <p:spPr/>
        <p:txBody>
          <a:bodyPr/>
          <a:lstStyle/>
          <a:p>
            <a:r>
              <a:rPr lang="en-US" dirty="0"/>
              <a:t>What was it about gentiles? Non-ethnic Jews? No. Receiving God’s </a:t>
            </a:r>
            <a:r>
              <a:rPr lang="en-US"/>
              <a:t>favor and grace </a:t>
            </a:r>
            <a:r>
              <a:rPr lang="en-US" dirty="0"/>
              <a:t>without obeying the Mosaic Law.</a:t>
            </a:r>
          </a:p>
        </p:txBody>
      </p:sp>
      <p:sp>
        <p:nvSpPr>
          <p:cNvPr id="4" name="Slide Number Placeholder 3">
            <a:extLst>
              <a:ext uri="{FF2B5EF4-FFF2-40B4-BE49-F238E27FC236}">
                <a16:creationId xmlns:a16="http://schemas.microsoft.com/office/drawing/2014/main" id="{9ED6EB95-3459-DC59-0279-BE25324FD877}"/>
              </a:ext>
            </a:extLst>
          </p:cNvPr>
          <p:cNvSpPr>
            <a:spLocks noGrp="1"/>
          </p:cNvSpPr>
          <p:nvPr>
            <p:ph type="sldNum" sz="quarter" idx="5"/>
          </p:nvPr>
        </p:nvSpPr>
        <p:spPr/>
        <p:txBody>
          <a:bodyPr/>
          <a:lstStyle/>
          <a:p>
            <a:fld id="{8D942FC2-A162-47B3-989B-571A62414964}" type="slidenum">
              <a:rPr lang="en-US" smtClean="0"/>
              <a:t>17</a:t>
            </a:fld>
            <a:endParaRPr lang="en-US" dirty="0"/>
          </a:p>
        </p:txBody>
      </p:sp>
    </p:spTree>
    <p:extLst>
      <p:ext uri="{BB962C8B-B14F-4D97-AF65-F5344CB8AC3E}">
        <p14:creationId xmlns:p14="http://schemas.microsoft.com/office/powerpoint/2010/main" val="3848021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50AA5-DBAB-2A85-42CC-45537090B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F2E0A5-706E-DEA1-7E3C-AF1906FA8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A50CC2-D89E-8714-921F-F4B74EF9A1F0}"/>
              </a:ext>
            </a:extLst>
          </p:cNvPr>
          <p:cNvSpPr>
            <a:spLocks noGrp="1"/>
          </p:cNvSpPr>
          <p:nvPr>
            <p:ph type="body" idx="1"/>
          </p:nvPr>
        </p:nvSpPr>
        <p:spPr/>
        <p:txBody>
          <a:bodyPr/>
          <a:lstStyle/>
          <a:p>
            <a:r>
              <a:rPr lang="en-US" dirty="0"/>
              <a:t>Why would Peter’s voice have been recognized?</a:t>
            </a:r>
          </a:p>
          <a:p>
            <a:endParaRPr lang="en-US" dirty="0"/>
          </a:p>
          <a:p>
            <a:r>
              <a:rPr lang="en-US" dirty="0"/>
              <a:t>Peter’s rough Galilean accent was distinctive in Jerusalem. Perhaps like mine, here? Or when the Maine mission trip people hear the locals talk about “parking the car in Bar Harbor”</a:t>
            </a:r>
          </a:p>
        </p:txBody>
      </p:sp>
      <p:sp>
        <p:nvSpPr>
          <p:cNvPr id="4" name="Slide Number Placeholder 3">
            <a:extLst>
              <a:ext uri="{FF2B5EF4-FFF2-40B4-BE49-F238E27FC236}">
                <a16:creationId xmlns:a16="http://schemas.microsoft.com/office/drawing/2014/main" id="{F84CEDE9-E2CB-F35A-17AE-B1768F59517A}"/>
              </a:ext>
            </a:extLst>
          </p:cNvPr>
          <p:cNvSpPr>
            <a:spLocks noGrp="1"/>
          </p:cNvSpPr>
          <p:nvPr>
            <p:ph type="sldNum" sz="quarter" idx="5"/>
          </p:nvPr>
        </p:nvSpPr>
        <p:spPr/>
        <p:txBody>
          <a:bodyPr/>
          <a:lstStyle/>
          <a:p>
            <a:fld id="{8D942FC2-A162-47B3-989B-571A62414964}" type="slidenum">
              <a:rPr lang="en-US" smtClean="0"/>
              <a:t>18</a:t>
            </a:fld>
            <a:endParaRPr lang="en-US" dirty="0"/>
          </a:p>
        </p:txBody>
      </p:sp>
    </p:spTree>
    <p:extLst>
      <p:ext uri="{BB962C8B-B14F-4D97-AF65-F5344CB8AC3E}">
        <p14:creationId xmlns:p14="http://schemas.microsoft.com/office/powerpoint/2010/main" val="2956555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52996-5F9F-CB0C-B29F-206AC2E826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0C83B-E136-0CEC-13F4-82A366DB9E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58C03-4E36-6294-67DB-BC0B52E63995}"/>
              </a:ext>
            </a:extLst>
          </p:cNvPr>
          <p:cNvSpPr>
            <a:spLocks noGrp="1"/>
          </p:cNvSpPr>
          <p:nvPr>
            <p:ph type="body" idx="1"/>
          </p:nvPr>
        </p:nvSpPr>
        <p:spPr/>
        <p:txBody>
          <a:bodyPr/>
          <a:lstStyle/>
          <a:p>
            <a:r>
              <a:rPr lang="en-US" dirty="0"/>
              <a:t>“the most entertaining scene in the New Testament”</a:t>
            </a:r>
          </a:p>
        </p:txBody>
      </p:sp>
      <p:sp>
        <p:nvSpPr>
          <p:cNvPr id="4" name="Slide Number Placeholder 3">
            <a:extLst>
              <a:ext uri="{FF2B5EF4-FFF2-40B4-BE49-F238E27FC236}">
                <a16:creationId xmlns:a16="http://schemas.microsoft.com/office/drawing/2014/main" id="{1ABB2C60-3EF5-F835-84CE-A8F210F5CB15}"/>
              </a:ext>
            </a:extLst>
          </p:cNvPr>
          <p:cNvSpPr>
            <a:spLocks noGrp="1"/>
          </p:cNvSpPr>
          <p:nvPr>
            <p:ph type="sldNum" sz="quarter" idx="5"/>
          </p:nvPr>
        </p:nvSpPr>
        <p:spPr/>
        <p:txBody>
          <a:bodyPr/>
          <a:lstStyle/>
          <a:p>
            <a:fld id="{8D942FC2-A162-47B3-989B-571A62414964}" type="slidenum">
              <a:rPr lang="en-US" smtClean="0"/>
              <a:t>19</a:t>
            </a:fld>
            <a:endParaRPr lang="en-US" dirty="0"/>
          </a:p>
        </p:txBody>
      </p:sp>
    </p:spTree>
    <p:extLst>
      <p:ext uri="{BB962C8B-B14F-4D97-AF65-F5344CB8AC3E}">
        <p14:creationId xmlns:p14="http://schemas.microsoft.com/office/powerpoint/2010/main" val="3012591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prayer? Thank you David and Julie.</a:t>
            </a:r>
          </a:p>
          <a:p>
            <a:endParaRPr lang="en-US" dirty="0"/>
          </a:p>
          <a:p>
            <a:r>
              <a:rPr lang="en-US" dirty="0"/>
              <a:t>Thanks for having me as a guest teacher.</a:t>
            </a:r>
          </a:p>
          <a:p>
            <a:endParaRPr lang="en-US" dirty="0"/>
          </a:p>
          <a:p>
            <a:r>
              <a:rPr lang="en-US" dirty="0"/>
              <a:t>Revisiting a passage that Robert covered in June.</a:t>
            </a:r>
          </a:p>
        </p:txBody>
      </p:sp>
      <p:sp>
        <p:nvSpPr>
          <p:cNvPr id="4" name="Slide Number Placeholder 3"/>
          <p:cNvSpPr>
            <a:spLocks noGrp="1"/>
          </p:cNvSpPr>
          <p:nvPr>
            <p:ph type="sldNum" sz="quarter" idx="5"/>
          </p:nvPr>
        </p:nvSpPr>
        <p:spPr/>
        <p:txBody>
          <a:bodyPr/>
          <a:lstStyle/>
          <a:p>
            <a:fld id="{8D942FC2-A162-47B3-989B-571A62414964}" type="slidenum">
              <a:rPr lang="en-US" smtClean="0"/>
              <a:t>2</a:t>
            </a:fld>
            <a:endParaRPr lang="en-US" dirty="0"/>
          </a:p>
        </p:txBody>
      </p:sp>
    </p:spTree>
    <p:extLst>
      <p:ext uri="{BB962C8B-B14F-4D97-AF65-F5344CB8AC3E}">
        <p14:creationId xmlns:p14="http://schemas.microsoft.com/office/powerpoint/2010/main" val="1037508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CF012-0105-A8D9-BE9D-680BD581D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CB2322-F3E1-E1AA-958A-4BE2236BAA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A3ADD0-F1C8-C0AF-C06B-8A76BB7BD4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EA09D2-1BC5-8846-BF1C-25391B96634E}"/>
              </a:ext>
            </a:extLst>
          </p:cNvPr>
          <p:cNvSpPr>
            <a:spLocks noGrp="1"/>
          </p:cNvSpPr>
          <p:nvPr>
            <p:ph type="sldNum" sz="quarter" idx="5"/>
          </p:nvPr>
        </p:nvSpPr>
        <p:spPr/>
        <p:txBody>
          <a:bodyPr/>
          <a:lstStyle/>
          <a:p>
            <a:fld id="{8D942FC2-A162-47B3-989B-571A62414964}" type="slidenum">
              <a:rPr lang="en-US" smtClean="0"/>
              <a:t>20</a:t>
            </a:fld>
            <a:endParaRPr lang="en-US" dirty="0"/>
          </a:p>
        </p:txBody>
      </p:sp>
    </p:spTree>
    <p:extLst>
      <p:ext uri="{BB962C8B-B14F-4D97-AF65-F5344CB8AC3E}">
        <p14:creationId xmlns:p14="http://schemas.microsoft.com/office/powerpoint/2010/main" val="2282246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22882-AC0B-8D19-FF3C-2EA9BDA9D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F3462-197E-A048-2797-12D5CB2692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7EC090-AB0D-56AB-B5FB-260CE05703D0}"/>
              </a:ext>
            </a:extLst>
          </p:cNvPr>
          <p:cNvSpPr>
            <a:spLocks noGrp="1"/>
          </p:cNvSpPr>
          <p:nvPr>
            <p:ph type="body" idx="1"/>
          </p:nvPr>
        </p:nvSpPr>
        <p:spPr/>
        <p:txBody>
          <a:bodyPr/>
          <a:lstStyle/>
          <a:p>
            <a:r>
              <a:rPr lang="en-US" dirty="0"/>
              <a:t>There are plenty of other speculations about where Peter went, including the real Babylon, and even England!</a:t>
            </a:r>
          </a:p>
        </p:txBody>
      </p:sp>
      <p:sp>
        <p:nvSpPr>
          <p:cNvPr id="4" name="Slide Number Placeholder 3">
            <a:extLst>
              <a:ext uri="{FF2B5EF4-FFF2-40B4-BE49-F238E27FC236}">
                <a16:creationId xmlns:a16="http://schemas.microsoft.com/office/drawing/2014/main" id="{803410A4-3CA0-A681-2721-59B4E1DF7393}"/>
              </a:ext>
            </a:extLst>
          </p:cNvPr>
          <p:cNvSpPr>
            <a:spLocks noGrp="1"/>
          </p:cNvSpPr>
          <p:nvPr>
            <p:ph type="sldNum" sz="quarter" idx="5"/>
          </p:nvPr>
        </p:nvSpPr>
        <p:spPr/>
        <p:txBody>
          <a:bodyPr/>
          <a:lstStyle/>
          <a:p>
            <a:fld id="{8D942FC2-A162-47B3-989B-571A62414964}" type="slidenum">
              <a:rPr lang="en-US" smtClean="0"/>
              <a:t>21</a:t>
            </a:fld>
            <a:endParaRPr lang="en-US" dirty="0"/>
          </a:p>
        </p:txBody>
      </p:sp>
    </p:spTree>
    <p:extLst>
      <p:ext uri="{BB962C8B-B14F-4D97-AF65-F5344CB8AC3E}">
        <p14:creationId xmlns:p14="http://schemas.microsoft.com/office/powerpoint/2010/main" val="426362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Peter’s revelation that God had freed him from death at the hands of Agrippa and the Jews.</a:t>
            </a:r>
          </a:p>
          <a:p>
            <a:r>
              <a:rPr lang="en-US" dirty="0"/>
              <a:t>Similar footprint to Paul’s travels.</a:t>
            </a:r>
          </a:p>
        </p:txBody>
      </p:sp>
      <p:sp>
        <p:nvSpPr>
          <p:cNvPr id="4" name="Slide Number Placeholder 3"/>
          <p:cNvSpPr>
            <a:spLocks noGrp="1"/>
          </p:cNvSpPr>
          <p:nvPr>
            <p:ph type="sldNum" sz="quarter" idx="5"/>
          </p:nvPr>
        </p:nvSpPr>
        <p:spPr/>
        <p:txBody>
          <a:bodyPr/>
          <a:lstStyle/>
          <a:p>
            <a:fld id="{8D942FC2-A162-47B3-989B-571A62414964}" type="slidenum">
              <a:rPr lang="en-US" smtClean="0"/>
              <a:t>22</a:t>
            </a:fld>
            <a:endParaRPr lang="en-US" dirty="0"/>
          </a:p>
        </p:txBody>
      </p:sp>
    </p:spTree>
    <p:extLst>
      <p:ext uri="{BB962C8B-B14F-4D97-AF65-F5344CB8AC3E}">
        <p14:creationId xmlns:p14="http://schemas.microsoft.com/office/powerpoint/2010/main" val="36597031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AFCCF-CD0A-9E01-4CAA-5746FE828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B22688-8718-AF3E-71BF-6A49FD88DD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1749B0-0102-A548-DAFD-F1A03321A688}"/>
              </a:ext>
            </a:extLst>
          </p:cNvPr>
          <p:cNvSpPr>
            <a:spLocks noGrp="1"/>
          </p:cNvSpPr>
          <p:nvPr>
            <p:ph type="body" idx="1"/>
          </p:nvPr>
        </p:nvSpPr>
        <p:spPr/>
        <p:txBody>
          <a:bodyPr/>
          <a:lstStyle/>
          <a:p>
            <a:r>
              <a:rPr lang="en-US" b="1" u="sng"/>
              <a:t>9.5 </a:t>
            </a:r>
            <a:r>
              <a:rPr lang="en-US" b="1" u="sng" dirty="0"/>
              <a:t>minutes from this slide.</a:t>
            </a:r>
          </a:p>
        </p:txBody>
      </p:sp>
      <p:sp>
        <p:nvSpPr>
          <p:cNvPr id="4" name="Slide Number Placeholder 3">
            <a:extLst>
              <a:ext uri="{FF2B5EF4-FFF2-40B4-BE49-F238E27FC236}">
                <a16:creationId xmlns:a16="http://schemas.microsoft.com/office/drawing/2014/main" id="{F84E9AD4-8F33-C582-32E9-9FAE1DC770C3}"/>
              </a:ext>
            </a:extLst>
          </p:cNvPr>
          <p:cNvSpPr>
            <a:spLocks noGrp="1"/>
          </p:cNvSpPr>
          <p:nvPr>
            <p:ph type="sldNum" sz="quarter" idx="5"/>
          </p:nvPr>
        </p:nvSpPr>
        <p:spPr/>
        <p:txBody>
          <a:bodyPr/>
          <a:lstStyle/>
          <a:p>
            <a:fld id="{8D942FC2-A162-47B3-989B-571A62414964}" type="slidenum">
              <a:rPr lang="en-US" smtClean="0"/>
              <a:t>23</a:t>
            </a:fld>
            <a:endParaRPr lang="en-US" dirty="0"/>
          </a:p>
        </p:txBody>
      </p:sp>
    </p:spTree>
    <p:extLst>
      <p:ext uri="{BB962C8B-B14F-4D97-AF65-F5344CB8AC3E}">
        <p14:creationId xmlns:p14="http://schemas.microsoft.com/office/powerpoint/2010/main" val="6099500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01C7F-D563-79B1-40EE-3A9BF1DF0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0543E-12DE-1F16-0A02-B0F7424A19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36499-39B3-1682-7E6D-6AA1A92F6BAE}"/>
              </a:ext>
            </a:extLst>
          </p:cNvPr>
          <p:cNvSpPr>
            <a:spLocks noGrp="1"/>
          </p:cNvSpPr>
          <p:nvPr>
            <p:ph type="body" idx="1"/>
          </p:nvPr>
        </p:nvSpPr>
        <p:spPr/>
        <p:txBody>
          <a:bodyPr/>
          <a:lstStyle/>
          <a:p>
            <a:r>
              <a:rPr lang="en-US" b="1" dirty="0"/>
              <a:t>7.5 minutes more from this slide.</a:t>
            </a:r>
          </a:p>
          <a:p>
            <a:r>
              <a:rPr lang="en-US" dirty="0"/>
              <a:t>The photo shows my Dad on our left, his big brother Den in the middle, and little brother Brian on our right. Uncle Den was the only one old enough to serve in the war.</a:t>
            </a:r>
          </a:p>
          <a:p>
            <a:endParaRPr lang="en-US" dirty="0"/>
          </a:p>
          <a:p>
            <a:r>
              <a:rPr lang="en-US" dirty="0"/>
              <a:t>I tried to get Den to tell me details about his time in the war. This is all he would tell me.</a:t>
            </a:r>
          </a:p>
          <a:p>
            <a:endParaRPr lang="en-US" dirty="0"/>
          </a:p>
          <a:p>
            <a:r>
              <a:rPr lang="en-US" dirty="0"/>
              <a:t>Den was a printer by trade. He never had much money. For many years, he cared for his wife Brenda who had her feet amputated due to diabetes. I’m sure he did many other great things. He was such a warm, kind man and was our kids favorite. </a:t>
            </a:r>
          </a:p>
        </p:txBody>
      </p:sp>
      <p:sp>
        <p:nvSpPr>
          <p:cNvPr id="4" name="Slide Number Placeholder 3">
            <a:extLst>
              <a:ext uri="{FF2B5EF4-FFF2-40B4-BE49-F238E27FC236}">
                <a16:creationId xmlns:a16="http://schemas.microsoft.com/office/drawing/2014/main" id="{170A9B36-0631-406D-FB4A-50A2477C417A}"/>
              </a:ext>
            </a:extLst>
          </p:cNvPr>
          <p:cNvSpPr>
            <a:spLocks noGrp="1"/>
          </p:cNvSpPr>
          <p:nvPr>
            <p:ph type="sldNum" sz="quarter" idx="5"/>
          </p:nvPr>
        </p:nvSpPr>
        <p:spPr/>
        <p:txBody>
          <a:bodyPr/>
          <a:lstStyle/>
          <a:p>
            <a:fld id="{8D942FC2-A162-47B3-989B-571A62414964}" type="slidenum">
              <a:rPr lang="en-US" smtClean="0"/>
              <a:t>24</a:t>
            </a:fld>
            <a:endParaRPr lang="en-US" dirty="0"/>
          </a:p>
        </p:txBody>
      </p:sp>
    </p:spTree>
    <p:extLst>
      <p:ext uri="{BB962C8B-B14F-4D97-AF65-F5344CB8AC3E}">
        <p14:creationId xmlns:p14="http://schemas.microsoft.com/office/powerpoint/2010/main" val="18698362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04B68-5CA1-4EDA-E375-AC9BDF5EED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03084-8090-816A-1EE2-F5B851526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330D3-D507-2C8E-3CCD-E8D5C2934538}"/>
              </a:ext>
            </a:extLst>
          </p:cNvPr>
          <p:cNvSpPr>
            <a:spLocks noGrp="1"/>
          </p:cNvSpPr>
          <p:nvPr>
            <p:ph type="body" idx="1"/>
          </p:nvPr>
        </p:nvSpPr>
        <p:spPr/>
        <p:txBody>
          <a:bodyPr/>
          <a:lstStyle/>
          <a:p>
            <a:r>
              <a:rPr lang="en-US" dirty="0"/>
              <a:t>Acts 1:8 covered by Robert in September last year.  Jesus gave us a mission.</a:t>
            </a:r>
          </a:p>
        </p:txBody>
      </p:sp>
      <p:sp>
        <p:nvSpPr>
          <p:cNvPr id="4" name="Slide Number Placeholder 3">
            <a:extLst>
              <a:ext uri="{FF2B5EF4-FFF2-40B4-BE49-F238E27FC236}">
                <a16:creationId xmlns:a16="http://schemas.microsoft.com/office/drawing/2014/main" id="{7D572929-DE19-B132-3053-73444066E8F0}"/>
              </a:ext>
            </a:extLst>
          </p:cNvPr>
          <p:cNvSpPr>
            <a:spLocks noGrp="1"/>
          </p:cNvSpPr>
          <p:nvPr>
            <p:ph type="sldNum" sz="quarter" idx="5"/>
          </p:nvPr>
        </p:nvSpPr>
        <p:spPr/>
        <p:txBody>
          <a:bodyPr/>
          <a:lstStyle/>
          <a:p>
            <a:fld id="{8D942FC2-A162-47B3-989B-571A62414964}" type="slidenum">
              <a:rPr lang="en-US" smtClean="0"/>
              <a:t>25</a:t>
            </a:fld>
            <a:endParaRPr lang="en-US" dirty="0"/>
          </a:p>
        </p:txBody>
      </p:sp>
    </p:spTree>
    <p:extLst>
      <p:ext uri="{BB962C8B-B14F-4D97-AF65-F5344CB8AC3E}">
        <p14:creationId xmlns:p14="http://schemas.microsoft.com/office/powerpoint/2010/main" val="3261729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CC205-B8A8-D151-A646-A344DA9CC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8AD43-A593-A108-0B4A-AB16E26871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E5791-5B3C-89B2-D945-476DFC7C1EEC}"/>
              </a:ext>
            </a:extLst>
          </p:cNvPr>
          <p:cNvSpPr>
            <a:spLocks noGrp="1"/>
          </p:cNvSpPr>
          <p:nvPr>
            <p:ph type="body" idx="1"/>
          </p:nvPr>
        </p:nvSpPr>
        <p:spPr/>
        <p:txBody>
          <a:bodyPr/>
          <a:lstStyle/>
          <a:p>
            <a:r>
              <a:rPr lang="en-US" dirty="0"/>
              <a:t>Jesus taught us to pray and serve in private. </a:t>
            </a:r>
          </a:p>
          <a:p>
            <a:endParaRPr lang="en-US" dirty="0"/>
          </a:p>
          <a:p>
            <a:r>
              <a:rPr lang="en-US" dirty="0"/>
              <a:t>Peter served silently for 23 years, and then he wrote letters which became Scripture.</a:t>
            </a:r>
          </a:p>
        </p:txBody>
      </p:sp>
      <p:sp>
        <p:nvSpPr>
          <p:cNvPr id="4" name="Slide Number Placeholder 3">
            <a:extLst>
              <a:ext uri="{FF2B5EF4-FFF2-40B4-BE49-F238E27FC236}">
                <a16:creationId xmlns:a16="http://schemas.microsoft.com/office/drawing/2014/main" id="{CD8BBE5E-EAA6-B8E7-7171-A4AC003F6728}"/>
              </a:ext>
            </a:extLst>
          </p:cNvPr>
          <p:cNvSpPr>
            <a:spLocks noGrp="1"/>
          </p:cNvSpPr>
          <p:nvPr>
            <p:ph type="sldNum" sz="quarter" idx="5"/>
          </p:nvPr>
        </p:nvSpPr>
        <p:spPr/>
        <p:txBody>
          <a:bodyPr/>
          <a:lstStyle/>
          <a:p>
            <a:fld id="{8D942FC2-A162-47B3-989B-571A62414964}" type="slidenum">
              <a:rPr lang="en-US" smtClean="0"/>
              <a:t>26</a:t>
            </a:fld>
            <a:endParaRPr lang="en-US" dirty="0"/>
          </a:p>
        </p:txBody>
      </p:sp>
    </p:spTree>
    <p:extLst>
      <p:ext uri="{BB962C8B-B14F-4D97-AF65-F5344CB8AC3E}">
        <p14:creationId xmlns:p14="http://schemas.microsoft.com/office/powerpoint/2010/main" val="232217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originally from England. A thirty-year engineering career in oil and gas brought me to Louisiana, and when Janet followed me to Africa, I decided she was a keeper. We have lived in Houston for twelve years.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picture shows our family. Details… Some of you very kindly prayed as we prepared for our daughter’s wedding, which was in June. </a:t>
            </a:r>
          </a:p>
          <a:p>
            <a:endParaRPr lang="en-US" dirty="0"/>
          </a:p>
          <a:p>
            <a:r>
              <a:rPr lang="en-US" dirty="0"/>
              <a:t> We’ve been coming to HFBC for about three years, and joined Third Quarter about a year ago. We love Robert’s teaching, and I apologize for not being Robert, but, as you will see, I have tried to copy how he does his slides! </a:t>
            </a:r>
          </a:p>
          <a:p>
            <a:endParaRPr lang="en-US" dirty="0"/>
          </a:p>
        </p:txBody>
      </p:sp>
      <p:sp>
        <p:nvSpPr>
          <p:cNvPr id="4" name="Slide Number Placeholder 3"/>
          <p:cNvSpPr>
            <a:spLocks noGrp="1"/>
          </p:cNvSpPr>
          <p:nvPr>
            <p:ph type="sldNum" sz="quarter" idx="5"/>
          </p:nvPr>
        </p:nvSpPr>
        <p:spPr/>
        <p:txBody>
          <a:bodyPr/>
          <a:lstStyle/>
          <a:p>
            <a:fld id="{8D942FC2-A162-47B3-989B-571A62414964}" type="slidenum">
              <a:rPr lang="en-US" smtClean="0"/>
              <a:t>3</a:t>
            </a:fld>
            <a:endParaRPr lang="en-US" dirty="0"/>
          </a:p>
        </p:txBody>
      </p:sp>
    </p:spTree>
    <p:extLst>
      <p:ext uri="{BB962C8B-B14F-4D97-AF65-F5344CB8AC3E}">
        <p14:creationId xmlns:p14="http://schemas.microsoft.com/office/powerpoint/2010/main" val="3721312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58E1C-159C-EB5F-983B-AEF2216CC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F8105D-324A-159B-02CB-A80F8EEF33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4C62D8-8854-729C-8028-5280E92A55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80AFEF-09B1-BC50-46F1-0C93A80FABB3}"/>
              </a:ext>
            </a:extLst>
          </p:cNvPr>
          <p:cNvSpPr>
            <a:spLocks noGrp="1"/>
          </p:cNvSpPr>
          <p:nvPr>
            <p:ph type="sldNum" sz="quarter" idx="5"/>
          </p:nvPr>
        </p:nvSpPr>
        <p:spPr/>
        <p:txBody>
          <a:bodyPr/>
          <a:lstStyle/>
          <a:p>
            <a:fld id="{8D942FC2-A162-47B3-989B-571A62414964}" type="slidenum">
              <a:rPr lang="en-US" smtClean="0"/>
              <a:t>4</a:t>
            </a:fld>
            <a:endParaRPr lang="en-US" dirty="0"/>
          </a:p>
        </p:txBody>
      </p:sp>
    </p:spTree>
    <p:extLst>
      <p:ext uri="{BB962C8B-B14F-4D97-AF65-F5344CB8AC3E}">
        <p14:creationId xmlns:p14="http://schemas.microsoft.com/office/powerpoint/2010/main" val="919908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1940, the Blitz was when the Nazis indiscriminately bombed Britain, and especially London, for eight months to destroy morale and cause surrender. Churchill made saving St Paul’s Cathedral a high priority, as it was such a symbol of British resilience against Hitler’s evil. Most of the buildings around St Paul’s were flattened. The photograph shows her dome, standing proud above smoke and flames, during one of those nights. The cathedral survived the war mostly intact.</a:t>
            </a:r>
          </a:p>
          <a:p>
            <a:endParaRPr lang="en-US" dirty="0"/>
          </a:p>
          <a:p>
            <a:r>
              <a:rPr lang="en-US" dirty="0"/>
              <a:t>One bomb hit the target. The Jesus Chapel, at the eastern end of the cathedral, was destroyed on a night in </a:t>
            </a:r>
            <a:r>
              <a:rPr lang="en-US" sz="1200" b="1" u="none" strike="noStrike" kern="1200" dirty="0">
                <a:solidFill>
                  <a:schemeClr val="tx1"/>
                </a:solidFill>
                <a:effectLst/>
                <a:latin typeface="+mn-lt"/>
                <a:ea typeface="+mn-ea"/>
                <a:cs typeface="+mn-cs"/>
              </a:rPr>
              <a:t>October 1940</a:t>
            </a:r>
            <a:r>
              <a:rPr lang="en-US" dirty="0"/>
              <a:t>, before this photograph was taken.</a:t>
            </a:r>
          </a:p>
          <a:p>
            <a:endParaRPr lang="en-US" dirty="0"/>
          </a:p>
          <a:p>
            <a:r>
              <a:rPr lang="en-US" dirty="0"/>
              <a:t>What happened to the destroyed chapel?</a:t>
            </a:r>
          </a:p>
        </p:txBody>
      </p:sp>
      <p:sp>
        <p:nvSpPr>
          <p:cNvPr id="4" name="Slide Number Placeholder 3"/>
          <p:cNvSpPr>
            <a:spLocks noGrp="1"/>
          </p:cNvSpPr>
          <p:nvPr>
            <p:ph type="sldNum" sz="quarter" idx="5"/>
          </p:nvPr>
        </p:nvSpPr>
        <p:spPr/>
        <p:txBody>
          <a:bodyPr/>
          <a:lstStyle/>
          <a:p>
            <a:fld id="{8D942FC2-A162-47B3-989B-571A62414964}" type="slidenum">
              <a:rPr lang="en-US" smtClean="0"/>
              <a:t>5</a:t>
            </a:fld>
            <a:endParaRPr lang="en-US" dirty="0"/>
          </a:p>
        </p:txBody>
      </p:sp>
    </p:spTree>
    <p:extLst>
      <p:ext uri="{BB962C8B-B14F-4D97-AF65-F5344CB8AC3E}">
        <p14:creationId xmlns:p14="http://schemas.microsoft.com/office/powerpoint/2010/main" val="367836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Engraved on the floor, it says “To the American Dead of the Second World War”</a:t>
            </a:r>
          </a:p>
          <a:p>
            <a:endParaRPr lang="en-US" dirty="0"/>
          </a:p>
          <a:p>
            <a:r>
              <a:rPr lang="en-US" dirty="0"/>
              <a:t>In the center is a roll of honor.</a:t>
            </a:r>
          </a:p>
        </p:txBody>
      </p:sp>
      <p:sp>
        <p:nvSpPr>
          <p:cNvPr id="4" name="Slide Number Placeholder 3"/>
          <p:cNvSpPr>
            <a:spLocks noGrp="1"/>
          </p:cNvSpPr>
          <p:nvPr>
            <p:ph type="sldNum" sz="quarter" idx="5"/>
          </p:nvPr>
        </p:nvSpPr>
        <p:spPr/>
        <p:txBody>
          <a:bodyPr/>
          <a:lstStyle/>
          <a:p>
            <a:fld id="{8D942FC2-A162-47B3-989B-571A62414964}" type="slidenum">
              <a:rPr lang="en-US" smtClean="0"/>
              <a:t>6</a:t>
            </a:fld>
            <a:endParaRPr lang="en-US" dirty="0"/>
          </a:p>
        </p:txBody>
      </p:sp>
    </p:spTree>
    <p:extLst>
      <p:ext uri="{BB962C8B-B14F-4D97-AF65-F5344CB8AC3E}">
        <p14:creationId xmlns:p14="http://schemas.microsoft.com/office/powerpoint/2010/main" val="1920935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did these 28,000 men do? For so many, we don’t know anything more, other than they gave their life. They did many heroic acts, but many of their acts were not recorded, or their records have been lost. Does that diminish their heroism?</a:t>
            </a:r>
          </a:p>
          <a:p>
            <a:endParaRPr lang="en-US" dirty="0"/>
          </a:p>
          <a:p>
            <a:r>
              <a:rPr lang="en-US" dirty="0"/>
              <a:t>Today’s lesson examines a central biblical character, whose potentially most impactful years we know very little about. Peter!</a:t>
            </a:r>
          </a:p>
          <a:p>
            <a:endParaRPr lang="en-US" dirty="0"/>
          </a:p>
          <a:p>
            <a:endParaRPr lang="en-US" dirty="0"/>
          </a:p>
        </p:txBody>
      </p:sp>
      <p:sp>
        <p:nvSpPr>
          <p:cNvPr id="4" name="Slide Number Placeholder 3"/>
          <p:cNvSpPr>
            <a:spLocks noGrp="1"/>
          </p:cNvSpPr>
          <p:nvPr>
            <p:ph type="sldNum" sz="quarter" idx="5"/>
          </p:nvPr>
        </p:nvSpPr>
        <p:spPr/>
        <p:txBody>
          <a:bodyPr/>
          <a:lstStyle/>
          <a:p>
            <a:fld id="{8D942FC2-A162-47B3-989B-571A62414964}" type="slidenum">
              <a:rPr lang="en-US" smtClean="0"/>
              <a:t>7</a:t>
            </a:fld>
            <a:endParaRPr lang="en-US" dirty="0"/>
          </a:p>
        </p:txBody>
      </p:sp>
    </p:spTree>
    <p:extLst>
      <p:ext uri="{BB962C8B-B14F-4D97-AF65-F5344CB8AC3E}">
        <p14:creationId xmlns:p14="http://schemas.microsoft.com/office/powerpoint/2010/main" val="1279605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8D044-17FD-D89D-7618-24160AFA47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C28EC-00E9-1628-DB31-6D0A80E2D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8F779-EB89-E2D3-D573-A4D3A22B50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D8CBA9-5263-BB9A-09F1-9E542FF65438}"/>
              </a:ext>
            </a:extLst>
          </p:cNvPr>
          <p:cNvSpPr>
            <a:spLocks noGrp="1"/>
          </p:cNvSpPr>
          <p:nvPr>
            <p:ph type="sldNum" sz="quarter" idx="5"/>
          </p:nvPr>
        </p:nvSpPr>
        <p:spPr/>
        <p:txBody>
          <a:bodyPr/>
          <a:lstStyle/>
          <a:p>
            <a:fld id="{8D942FC2-A162-47B3-989B-571A62414964}" type="slidenum">
              <a:rPr lang="en-US" smtClean="0"/>
              <a:t>8</a:t>
            </a:fld>
            <a:endParaRPr lang="en-US" dirty="0"/>
          </a:p>
        </p:txBody>
      </p:sp>
    </p:spTree>
    <p:extLst>
      <p:ext uri="{BB962C8B-B14F-4D97-AF65-F5344CB8AC3E}">
        <p14:creationId xmlns:p14="http://schemas.microsoft.com/office/powerpoint/2010/main" val="1576329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C0BB0-9D97-BE7C-0A7D-E4ADDA66E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5F5A7-BB3A-CE8A-007B-323C08B47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F2402E-BB8A-44AB-710A-7880D96449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4A9355-D340-D8EC-8F24-E15F0A8DEE4B}"/>
              </a:ext>
            </a:extLst>
          </p:cNvPr>
          <p:cNvSpPr>
            <a:spLocks noGrp="1"/>
          </p:cNvSpPr>
          <p:nvPr>
            <p:ph type="sldNum" sz="quarter" idx="5"/>
          </p:nvPr>
        </p:nvSpPr>
        <p:spPr/>
        <p:txBody>
          <a:bodyPr/>
          <a:lstStyle/>
          <a:p>
            <a:fld id="{8D942FC2-A162-47B3-989B-571A62414964}" type="slidenum">
              <a:rPr lang="en-US" smtClean="0"/>
              <a:t>9</a:t>
            </a:fld>
            <a:endParaRPr lang="en-US" dirty="0"/>
          </a:p>
        </p:txBody>
      </p:sp>
    </p:spTree>
    <p:extLst>
      <p:ext uri="{BB962C8B-B14F-4D97-AF65-F5344CB8AC3E}">
        <p14:creationId xmlns:p14="http://schemas.microsoft.com/office/powerpoint/2010/main" val="3008205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141426-8BB4-95F1-A94C-CBCCBCFC196B}"/>
              </a:ext>
            </a:extLst>
          </p:cNvPr>
          <p:cNvGrpSpPr/>
          <p:nvPr userDrawn="1"/>
        </p:nvGrpSpPr>
        <p:grpSpPr>
          <a:xfrm>
            <a:off x="9835514" y="59055"/>
            <a:ext cx="2286000" cy="2286000"/>
            <a:chOff x="9825989" y="87630"/>
            <a:chExt cx="2286000" cy="2286000"/>
          </a:xfrm>
        </p:grpSpPr>
        <p:sp>
          <p:nvSpPr>
            <p:cNvPr id="4" name="Right Triangle 3">
              <a:extLst>
                <a:ext uri="{FF2B5EF4-FFF2-40B4-BE49-F238E27FC236}">
                  <a16:creationId xmlns:a16="http://schemas.microsoft.com/office/drawing/2014/main" id="{B98830D2-AF05-F2CB-2D97-EAD0D6CAF742}"/>
                </a:ext>
              </a:extLst>
            </p:cNvPr>
            <p:cNvSpPr/>
            <p:nvPr userDrawn="1"/>
          </p:nvSpPr>
          <p:spPr>
            <a:xfrm rot="10800000">
              <a:off x="9825989" y="87630"/>
              <a:ext cx="2286000" cy="2286000"/>
            </a:xfrm>
            <a:prstGeom prst="rtTriangle">
              <a:avLst/>
            </a:prstGeom>
            <a:solidFill>
              <a:schemeClr val="bg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2444D91F-F5CA-0C93-E6BE-79DBE04589CC}"/>
                </a:ext>
              </a:extLst>
            </p:cNvPr>
            <p:cNvSpPr/>
            <p:nvPr userDrawn="1"/>
          </p:nvSpPr>
          <p:spPr>
            <a:xfrm>
              <a:off x="10968989" y="316230"/>
              <a:ext cx="914400" cy="914400"/>
            </a:xfrm>
            <a:prstGeom prst="ellipse">
              <a:avLst/>
            </a:prstGeom>
            <a:solidFill>
              <a:schemeClr val="bg1">
                <a:lumMod val="75000"/>
                <a:lumOff val="25000"/>
              </a:schemeClr>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t>A</a:t>
              </a:r>
            </a:p>
          </p:txBody>
        </p:sp>
      </p:grpSp>
      <p:sp>
        <p:nvSpPr>
          <p:cNvPr id="3" name="Text Placeholder 2">
            <a:extLst>
              <a:ext uri="{FF2B5EF4-FFF2-40B4-BE49-F238E27FC236}">
                <a16:creationId xmlns:a16="http://schemas.microsoft.com/office/drawing/2014/main" id="{DC58FF04-1179-80B1-0F0F-2A99C94E65F2}"/>
              </a:ext>
            </a:extLst>
          </p:cNvPr>
          <p:cNvSpPr>
            <a:spLocks noGrp="1"/>
          </p:cNvSpPr>
          <p:nvPr>
            <p:ph type="body" sz="quarter" idx="10"/>
          </p:nvPr>
        </p:nvSpPr>
        <p:spPr>
          <a:xfrm>
            <a:off x="114301" y="5133974"/>
            <a:ext cx="9711688" cy="1636395"/>
          </a:xfrm>
        </p:spPr>
        <p:txBody>
          <a:bodyPr anchor="ctr">
            <a:normAutofit/>
          </a:bodyPr>
          <a:lstStyle>
            <a:lvl1pPr marL="0" indent="0" algn="ctr">
              <a:lnSpc>
                <a:spcPct val="100000"/>
              </a:lnSpc>
              <a:spcBef>
                <a:spcPts val="0"/>
              </a:spcBef>
              <a:buFont typeface="Arial" panose="020B0604020202020204" pitchFamily="34" charset="0"/>
              <a:buNone/>
              <a:defRPr sz="3600" cap="none" baseline="0"/>
            </a:lvl1pPr>
            <a:lvl2pPr marL="360000" indent="0">
              <a:buNone/>
              <a:defRPr/>
            </a:lvl2pPr>
            <a:lvl3pPr marL="720000" indent="0">
              <a:buNone/>
              <a:defRPr/>
            </a:lvl3pPr>
            <a:lvl4pPr marL="1080000" indent="0">
              <a:buNone/>
              <a:defRPr/>
            </a:lvl4pPr>
            <a:lvl5pPr marL="1440000" indent="0">
              <a:buNone/>
              <a:defRPr/>
            </a:lvl5pPr>
          </a:lstStyle>
          <a:p>
            <a:pPr lvl="0"/>
            <a:r>
              <a:rPr lang="en-US" dirty="0"/>
              <a:t>Click to edit Master text styles</a:t>
            </a:r>
          </a:p>
        </p:txBody>
      </p:sp>
    </p:spTree>
    <p:extLst>
      <p:ext uri="{BB962C8B-B14F-4D97-AF65-F5344CB8AC3E}">
        <p14:creationId xmlns:p14="http://schemas.microsoft.com/office/powerpoint/2010/main" val="54667092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A217A-A229-4751-8D09-0CAD914F6286}"/>
              </a:ext>
            </a:extLst>
          </p:cNvPr>
          <p:cNvSpPr>
            <a:spLocks noGrp="1"/>
          </p:cNvSpPr>
          <p:nvPr>
            <p:ph type="title"/>
          </p:nvPr>
        </p:nvSpPr>
        <p:spPr>
          <a:xfrm>
            <a:off x="28574" y="27484"/>
            <a:ext cx="12115801" cy="639265"/>
          </a:xfrm>
        </p:spPr>
        <p:txBody>
          <a:bodyPr>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9DEA33-60C3-4B28-B3EF-E93D6D46A309}"/>
              </a:ext>
            </a:extLst>
          </p:cNvPr>
          <p:cNvSpPr>
            <a:spLocks noGrp="1"/>
          </p:cNvSpPr>
          <p:nvPr>
            <p:ph idx="1"/>
          </p:nvPr>
        </p:nvSpPr>
        <p:spPr>
          <a:xfrm>
            <a:off x="28574" y="733425"/>
            <a:ext cx="12115801" cy="6097091"/>
          </a:xfrm>
        </p:spPr>
        <p:txBody>
          <a:bodyPr/>
          <a:lstStyle>
            <a:lvl1pPr>
              <a:defRPr i="0"/>
            </a:lvl1pPr>
            <a:lvl2pPr>
              <a:defRPr i="0"/>
            </a:lvl2pPr>
            <a:lvl3pPr>
              <a:defRPr i="0"/>
            </a:lvl3pPr>
            <a:lvl4pPr>
              <a:defRPr i="0"/>
            </a:lvl4pPr>
            <a:lvl5pPr>
              <a:defRPr i="0"/>
            </a:lvl5pPr>
            <a:lvl6pPr>
              <a:buFont typeface="Avenir Next LT Pro Light" panose="020B0304020202020204" pitchFamily="34" charset="0"/>
              <a:buChar char="›"/>
              <a:defRPr/>
            </a:lvl6pPr>
            <a:lvl7pPr marL="2514600" indent="-228600">
              <a:buClr>
                <a:srgbClr val="FFFF00"/>
              </a:buClr>
              <a:tabLst/>
              <a:defRPr/>
            </a:lvl7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endParaRPr lang="en-US" dirty="0"/>
          </a:p>
        </p:txBody>
      </p:sp>
    </p:spTree>
    <p:extLst>
      <p:ext uri="{BB962C8B-B14F-4D97-AF65-F5344CB8AC3E}">
        <p14:creationId xmlns:p14="http://schemas.microsoft.com/office/powerpoint/2010/main" val="203267059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9DEA33-60C3-4B28-B3EF-E93D6D46A309}"/>
              </a:ext>
            </a:extLst>
          </p:cNvPr>
          <p:cNvSpPr>
            <a:spLocks noGrp="1"/>
          </p:cNvSpPr>
          <p:nvPr>
            <p:ph idx="1"/>
          </p:nvPr>
        </p:nvSpPr>
        <p:spPr>
          <a:xfrm>
            <a:off x="19050" y="28575"/>
            <a:ext cx="12125325" cy="6777989"/>
          </a:xfrm>
        </p:spPr>
        <p:txBody>
          <a:bodyPr anchor="ctr"/>
          <a:lstStyle>
            <a:lvl1pPr>
              <a:defRPr i="0"/>
            </a:lvl1pPr>
            <a:lvl2pPr>
              <a:defRPr i="0"/>
            </a:lvl2pPr>
            <a:lvl3pPr>
              <a:defRPr i="0"/>
            </a:lvl3pPr>
            <a:lvl4pPr>
              <a:defRPr i="0"/>
            </a:lvl4pPr>
            <a:lvl5pPr>
              <a:defRPr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018056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D013D-A80D-4455-B886-0C3448294C02}"/>
              </a:ext>
            </a:extLst>
          </p:cNvPr>
          <p:cNvSpPr>
            <a:spLocks noGrp="1"/>
          </p:cNvSpPr>
          <p:nvPr>
            <p:ph type="title"/>
          </p:nvPr>
        </p:nvSpPr>
        <p:spPr>
          <a:xfrm>
            <a:off x="38099" y="27485"/>
            <a:ext cx="12087225" cy="629740"/>
          </a:xfrm>
        </p:spPr>
        <p:txBody>
          <a:bodyPr>
            <a:noAutofit/>
          </a:bodyPr>
          <a:lstStyle>
            <a:lvl1pPr algn="ct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A99D3AB-20B9-4D90-8106-506F443682C8}"/>
              </a:ext>
            </a:extLst>
          </p:cNvPr>
          <p:cNvSpPr>
            <a:spLocks noGrp="1"/>
          </p:cNvSpPr>
          <p:nvPr>
            <p:ph sz="half" idx="1"/>
          </p:nvPr>
        </p:nvSpPr>
        <p:spPr>
          <a:xfrm>
            <a:off x="38099" y="742950"/>
            <a:ext cx="5951221" cy="6087565"/>
          </a:xfrm>
          <a:ln w="19050">
            <a:solidFill>
              <a:schemeClr val="bg2">
                <a:lumMod val="40000"/>
                <a:lumOff val="60000"/>
              </a:schemeClr>
            </a:solidFill>
          </a:ln>
        </p:spPr>
        <p:txBody>
          <a:bodyPr/>
          <a:lstStyle>
            <a:lvl1pPr>
              <a:defRPr i="0"/>
            </a:lvl1pPr>
            <a:lvl2pPr>
              <a:defRPr i="0"/>
            </a:lvl2pPr>
            <a:lvl3pPr>
              <a:defRPr i="0"/>
            </a:lvl3pPr>
            <a:lvl4pPr>
              <a:defRPr i="0"/>
            </a:lvl4pPr>
            <a:lvl5pPr>
              <a:defRPr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5F9DF39-257F-4C10-A7B4-1AA1C66F28E9}"/>
              </a:ext>
            </a:extLst>
          </p:cNvPr>
          <p:cNvSpPr>
            <a:spLocks noGrp="1"/>
          </p:cNvSpPr>
          <p:nvPr>
            <p:ph sz="half" idx="2"/>
          </p:nvPr>
        </p:nvSpPr>
        <p:spPr>
          <a:xfrm>
            <a:off x="6096000" y="742950"/>
            <a:ext cx="6057901" cy="6087565"/>
          </a:xfrm>
          <a:ln w="19050">
            <a:solidFill>
              <a:schemeClr val="bg2">
                <a:lumMod val="40000"/>
                <a:lumOff val="60000"/>
              </a:schemeClr>
            </a:solidFill>
          </a:ln>
        </p:spPr>
        <p:txBody>
          <a:bodyPr/>
          <a:lstStyle>
            <a:lvl1pPr>
              <a:defRPr i="0"/>
            </a:lvl1pPr>
            <a:lvl2pPr>
              <a:defRPr i="0"/>
            </a:lvl2pPr>
            <a:lvl3pPr>
              <a:defRPr i="0"/>
            </a:lvl3pPr>
            <a:lvl4pPr>
              <a:defRPr i="0"/>
            </a:lvl4pPr>
            <a:lvl5pPr>
              <a:defRPr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928027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4420" y="1079500"/>
            <a:ext cx="10069830" cy="4689475"/>
          </a:xfrm>
          <a:solidFill>
            <a:schemeClr val="bg1">
              <a:lumMod val="85000"/>
              <a:lumOff val="15000"/>
            </a:schemeClr>
          </a:solidFill>
        </p:spPr>
        <p:txBody>
          <a:bodyPr anchor="ctr"/>
          <a:lstStyle>
            <a:lvl1pPr algn="ctr">
              <a:defRPr sz="4000" cap="none" baseline="0"/>
            </a:lvl1pPr>
          </a:lstStyle>
          <a:p>
            <a:r>
              <a:rPr lang="en-US" dirty="0"/>
              <a:t>Click to edit Master title style</a:t>
            </a:r>
          </a:p>
        </p:txBody>
      </p:sp>
    </p:spTree>
    <p:extLst>
      <p:ext uri="{BB962C8B-B14F-4D97-AF65-F5344CB8AC3E}">
        <p14:creationId xmlns:p14="http://schemas.microsoft.com/office/powerpoint/2010/main" val="312726884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4420" y="1031876"/>
            <a:ext cx="10069830" cy="2349500"/>
          </a:xfrm>
          <a:solidFill>
            <a:schemeClr val="bg1">
              <a:lumMod val="85000"/>
              <a:lumOff val="15000"/>
            </a:schemeClr>
          </a:solidFill>
          <a:ln>
            <a:noFill/>
          </a:ln>
        </p:spPr>
        <p:txBody>
          <a:bodyPr anchor="b"/>
          <a:lstStyle>
            <a:lvl1pPr algn="ctr">
              <a:defRPr sz="4000" cap="none" baseline="0"/>
            </a:lvl1pPr>
          </a:lstStyle>
          <a:p>
            <a:r>
              <a:rPr lang="en-US" dirty="0"/>
              <a:t>Click to edit Master title style</a:t>
            </a:r>
          </a:p>
        </p:txBody>
      </p:sp>
    </p:spTree>
    <p:extLst>
      <p:ext uri="{BB962C8B-B14F-4D97-AF65-F5344CB8AC3E}">
        <p14:creationId xmlns:p14="http://schemas.microsoft.com/office/powerpoint/2010/main" val="340548335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92C10-AA78-B14F-DFB6-7E0B54B12D21}"/>
              </a:ext>
            </a:extLst>
          </p:cNvPr>
          <p:cNvSpPr>
            <a:spLocks noGrp="1"/>
          </p:cNvSpPr>
          <p:nvPr>
            <p:ph type="title"/>
          </p:nvPr>
        </p:nvSpPr>
        <p:spPr>
          <a:xfrm>
            <a:off x="59871" y="27484"/>
            <a:ext cx="12087225" cy="658315"/>
          </a:xfrm>
        </p:spPr>
        <p:txBody>
          <a:bodyPr>
            <a:no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416916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4420" y="1830351"/>
            <a:ext cx="10069830" cy="3833849"/>
          </a:xfrm>
          <a:solidFill>
            <a:schemeClr val="bg1">
              <a:lumMod val="85000"/>
              <a:lumOff val="15000"/>
            </a:schemeClr>
          </a:solidFill>
        </p:spPr>
        <p:txBody>
          <a:bodyPr anchor="ctr"/>
          <a:lstStyle>
            <a:lvl1pPr algn="ctr">
              <a:defRPr sz="4000" cap="none" baseline="0"/>
            </a:lvl1pPr>
          </a:lstStyle>
          <a:p>
            <a:r>
              <a:rPr lang="en-US" dirty="0"/>
              <a:t>Click to edit Master title style</a:t>
            </a:r>
          </a:p>
        </p:txBody>
      </p:sp>
      <p:sp>
        <p:nvSpPr>
          <p:cNvPr id="5" name="Text Placeholder 4">
            <a:extLst>
              <a:ext uri="{FF2B5EF4-FFF2-40B4-BE49-F238E27FC236}">
                <a16:creationId xmlns:a16="http://schemas.microsoft.com/office/drawing/2014/main" id="{806B05F2-9D55-C606-AC83-8C2276BB4DF5}"/>
              </a:ext>
            </a:extLst>
          </p:cNvPr>
          <p:cNvSpPr>
            <a:spLocks noGrp="1"/>
          </p:cNvSpPr>
          <p:nvPr>
            <p:ph type="body" sz="quarter" idx="10"/>
          </p:nvPr>
        </p:nvSpPr>
        <p:spPr>
          <a:xfrm>
            <a:off x="54428" y="32655"/>
            <a:ext cx="12094030" cy="642260"/>
          </a:xfrm>
          <a:solidFill>
            <a:schemeClr val="bg2">
              <a:lumMod val="40000"/>
              <a:lumOff val="60000"/>
            </a:schemeClr>
          </a:solidFill>
        </p:spPr>
        <p:txBody>
          <a:bodyPr anchor="ctr">
            <a:normAutofit/>
          </a:bodyPr>
          <a:lstStyle>
            <a:lvl1pPr marL="0" indent="0" algn="ctr">
              <a:buNone/>
              <a:defRPr sz="3600">
                <a:latin typeface="Rockwell Nova Light (Headings)"/>
              </a:defRPr>
            </a:lvl1pPr>
          </a:lstStyle>
          <a:p>
            <a:pPr lvl="0"/>
            <a:r>
              <a:rPr lang="en-US" dirty="0"/>
              <a:t>Click to edit Master text styles</a:t>
            </a:r>
          </a:p>
        </p:txBody>
      </p:sp>
    </p:spTree>
    <p:extLst>
      <p:ext uri="{BB962C8B-B14F-4D97-AF65-F5344CB8AC3E}">
        <p14:creationId xmlns:p14="http://schemas.microsoft.com/office/powerpoint/2010/main" val="210466413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12619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00152-D18D-4405-8FB2-5985831B57A0}"/>
              </a:ext>
            </a:extLst>
          </p:cNvPr>
          <p:cNvSpPr>
            <a:spLocks noGrp="1"/>
          </p:cNvSpPr>
          <p:nvPr>
            <p:ph type="title"/>
          </p:nvPr>
        </p:nvSpPr>
        <p:spPr>
          <a:xfrm>
            <a:off x="19048" y="38371"/>
            <a:ext cx="12153901" cy="629740"/>
          </a:xfrm>
          <a:prstGeom prst="rect">
            <a:avLst/>
          </a:prstGeom>
          <a:solidFill>
            <a:schemeClr val="bg2">
              <a:lumMod val="40000"/>
              <a:lumOff val="60000"/>
            </a:schemeClr>
          </a:solidFill>
          <a:ln w="25400">
            <a:solidFill>
              <a:schemeClr val="bg2">
                <a:lumMod val="40000"/>
                <a:lumOff val="60000"/>
              </a:schemeClr>
            </a:solidFill>
          </a:ln>
        </p:spPr>
        <p:txBody>
          <a:bodyPr vert="horz" lIns="0" tIns="0" rIns="0" bIns="0" rtlCol="0" anchor="ctr"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722E92E1-0C4A-474E-8E29-8DB404101BA7}"/>
              </a:ext>
            </a:extLst>
          </p:cNvPr>
          <p:cNvSpPr>
            <a:spLocks noGrp="1"/>
          </p:cNvSpPr>
          <p:nvPr>
            <p:ph type="body" idx="1"/>
          </p:nvPr>
        </p:nvSpPr>
        <p:spPr>
          <a:xfrm>
            <a:off x="19048" y="723900"/>
            <a:ext cx="12153901" cy="6106615"/>
          </a:xfrm>
          <a:prstGeom prst="rect">
            <a:avLst/>
          </a:prstGeom>
          <a:noFill/>
          <a:ln w="25400">
            <a:solidFill>
              <a:schemeClr val="bg2">
                <a:lumMod val="40000"/>
                <a:lumOff val="60000"/>
              </a:schemeClr>
            </a:solidFill>
          </a:ln>
        </p:spPr>
        <p:txBody>
          <a:bodyPr vert="horz" lIns="0" tIns="0" rIns="0" bIns="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endParaRPr lang="en-US" dirty="0"/>
          </a:p>
        </p:txBody>
      </p:sp>
    </p:spTree>
    <p:extLst>
      <p:ext uri="{BB962C8B-B14F-4D97-AF65-F5344CB8AC3E}">
        <p14:creationId xmlns:p14="http://schemas.microsoft.com/office/powerpoint/2010/main" val="2488841541"/>
      </p:ext>
    </p:extLst>
  </p:cSld>
  <p:clrMap bg1="dk1" tx1="lt1" bg2="dk2" tx2="lt2" accent1="accent1" accent2="accent2" accent3="accent3" accent4="accent4" accent5="accent5" accent6="accent6" hlink="hlink" folHlink="folHlink"/>
  <p:sldLayoutIdLst>
    <p:sldLayoutId id="2147483705" r:id="rId1"/>
    <p:sldLayoutId id="2147483713" r:id="rId2"/>
    <p:sldLayoutId id="2147483711" r:id="rId3"/>
    <p:sldLayoutId id="2147483707" r:id="rId4"/>
    <p:sldLayoutId id="2147483709" r:id="rId5"/>
    <p:sldLayoutId id="2147483714" r:id="rId6"/>
    <p:sldLayoutId id="2147483712" r:id="rId7"/>
    <p:sldLayoutId id="2147483715" r:id="rId8"/>
    <p:sldLayoutId id="2147483710" r:id="rId9"/>
  </p:sldLayoutIdLst>
  <p:hf sldNum="0" hdr="0" ftr="0" dt="0"/>
  <p:txStyles>
    <p:titleStyle>
      <a:lvl1pPr algn="ctr" defTabSz="914400" rtl="0" eaLnBrk="1" latinLnBrk="0" hangingPunct="1">
        <a:lnSpc>
          <a:spcPct val="100000"/>
        </a:lnSpc>
        <a:spcBef>
          <a:spcPct val="0"/>
        </a:spcBef>
        <a:buNone/>
        <a:defRPr sz="3600" kern="1200" cap="none" spc="400" baseline="0">
          <a:solidFill>
            <a:schemeClr val="tx1"/>
          </a:solidFill>
          <a:latin typeface="+mj-lt"/>
          <a:ea typeface="+mj-ea"/>
          <a:cs typeface="+mj-cs"/>
        </a:defRPr>
      </a:lvl1pPr>
    </p:titleStyle>
    <p:bodyStyle>
      <a:lvl1pPr marL="360000" indent="-360000" algn="l" defTabSz="914400" rtl="0" eaLnBrk="1" latinLnBrk="0" hangingPunct="1">
        <a:lnSpc>
          <a:spcPct val="125000"/>
        </a:lnSpc>
        <a:spcBef>
          <a:spcPts val="1000"/>
        </a:spcBef>
        <a:buClr>
          <a:schemeClr val="bg2">
            <a:lumMod val="40000"/>
            <a:lumOff val="60000"/>
          </a:schemeClr>
        </a:buClr>
        <a:buFont typeface="Avenir Next LT Pro Light" panose="020B0304020202020204" pitchFamily="34" charset="0"/>
        <a:buChar char="†"/>
        <a:defRPr sz="2800" kern="1200">
          <a:solidFill>
            <a:schemeClr val="tx1"/>
          </a:solidFill>
          <a:latin typeface="+mn-lt"/>
          <a:ea typeface="+mn-ea"/>
          <a:cs typeface="+mn-cs"/>
        </a:defRPr>
      </a:lvl1pPr>
      <a:lvl2pPr marL="702900" indent="-3429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Ø"/>
        <a:defRPr sz="2400" i="1" kern="1200">
          <a:solidFill>
            <a:schemeClr val="tx1"/>
          </a:solidFill>
          <a:latin typeface="+mn-lt"/>
          <a:ea typeface="+mn-ea"/>
          <a:cs typeface="+mn-cs"/>
        </a:defRPr>
      </a:lvl2pPr>
      <a:lvl3pPr marL="1080000" indent="-3600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v"/>
        <a:defRPr sz="2400" kern="1200">
          <a:solidFill>
            <a:schemeClr val="tx1"/>
          </a:solidFill>
          <a:latin typeface="+mn-lt"/>
          <a:ea typeface="+mn-ea"/>
          <a:cs typeface="+mn-cs"/>
        </a:defRPr>
      </a:lvl3pPr>
      <a:lvl4pPr marL="1422900" indent="-342900" algn="l" defTabSz="914400" rtl="0" eaLnBrk="1" latinLnBrk="0" hangingPunct="1">
        <a:lnSpc>
          <a:spcPct val="125000"/>
        </a:lnSpc>
        <a:spcBef>
          <a:spcPts val="500"/>
        </a:spcBef>
        <a:buClr>
          <a:schemeClr val="bg2">
            <a:lumMod val="40000"/>
            <a:lumOff val="60000"/>
          </a:schemeClr>
        </a:buClr>
        <a:buSzPct val="75000"/>
        <a:buFont typeface="Wingdings" panose="05000000000000000000" pitchFamily="2" charset="2"/>
        <a:buChar char="q"/>
        <a:defRPr sz="2400" i="1" kern="1200">
          <a:solidFill>
            <a:schemeClr val="tx1"/>
          </a:solidFill>
          <a:latin typeface="+mn-lt"/>
          <a:ea typeface="+mn-ea"/>
          <a:cs typeface="+mn-cs"/>
        </a:defRPr>
      </a:lvl4pPr>
      <a:lvl5pPr marL="1800000" indent="-360000" algn="l" defTabSz="914400" rtl="0" eaLnBrk="1" latinLnBrk="0" hangingPunct="1">
        <a:lnSpc>
          <a:spcPct val="125000"/>
        </a:lnSpc>
        <a:spcBef>
          <a:spcPts val="500"/>
        </a:spcBef>
        <a:buClr>
          <a:schemeClr val="bg2">
            <a:lumMod val="40000"/>
            <a:lumOff val="60000"/>
          </a:schemeClr>
        </a:buClr>
        <a:buSzPct val="125000"/>
        <a:buFont typeface="Arial" panose="020B0604020202020204" pitchFamily="34" charset="0"/>
        <a:buChar char="•"/>
        <a:defRPr sz="2400" kern="1200">
          <a:solidFill>
            <a:schemeClr val="tx1"/>
          </a:solidFill>
          <a:latin typeface="+mn-lt"/>
          <a:ea typeface="+mn-ea"/>
          <a:cs typeface="+mn-cs"/>
        </a:defRPr>
      </a:lvl5pPr>
      <a:lvl6pPr marL="2057400" indent="-228600" algn="l" defTabSz="914400" rtl="0" eaLnBrk="1" latinLnBrk="0" hangingPunct="1">
        <a:lnSpc>
          <a:spcPct val="125000"/>
        </a:lnSpc>
        <a:spcBef>
          <a:spcPts val="500"/>
        </a:spcBef>
        <a:buClr>
          <a:schemeClr val="bg2">
            <a:lumMod val="40000"/>
            <a:lumOff val="60000"/>
          </a:schemeClr>
        </a:buClr>
        <a:buSzPct val="150000"/>
        <a:buFont typeface="Avenir Next LT Pro Light" panose="020B0304020202020204" pitchFamily="34" charset="0"/>
        <a:buChar char="›"/>
        <a:defRPr sz="2400" kern="1200">
          <a:solidFill>
            <a:schemeClr val="tx1"/>
          </a:solidFill>
          <a:latin typeface="+mn-lt"/>
          <a:ea typeface="+mn-ea"/>
          <a:cs typeface="+mn-cs"/>
        </a:defRPr>
      </a:lvl6pPr>
      <a:lvl7pPr marL="2400300" indent="-342900" algn="l" defTabSz="914400" rtl="0" eaLnBrk="1" latinLnBrk="0" hangingPunct="1">
        <a:lnSpc>
          <a:spcPct val="90000"/>
        </a:lnSpc>
        <a:spcBef>
          <a:spcPts val="500"/>
        </a:spcBef>
        <a:buClr>
          <a:schemeClr val="bg2">
            <a:lumMod val="40000"/>
            <a:lumOff val="60000"/>
          </a:schemeClr>
        </a:buClr>
        <a:buFont typeface="Avenir Next LT Pro Light" panose="020B0304020202020204" pitchFamily="34" charset="0"/>
        <a:buChar char="—"/>
        <a:defRPr sz="2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19">
          <p15:clr>
            <a:srgbClr val="5ACBF0"/>
          </p15:clr>
        </p15:guide>
        <p15:guide id="2" pos="1731">
          <p15:clr>
            <a:srgbClr val="5ACBF0"/>
          </p15:clr>
        </p15:guide>
        <p15:guide id="3" pos="3140">
          <p15:clr>
            <a:srgbClr val="5ACBF0"/>
          </p15:clr>
        </p15:guide>
        <p15:guide id="4" pos="3488">
          <p15:clr>
            <a:srgbClr val="5ACBF0"/>
          </p15:clr>
        </p15:guide>
        <p15:guide id="5" pos="2788">
          <p15:clr>
            <a:srgbClr val="5ACBF0"/>
          </p15:clr>
        </p15:guide>
        <p15:guide id="6" pos="2434">
          <p15:clr>
            <a:srgbClr val="5ACBF0"/>
          </p15:clr>
        </p15:guide>
        <p15:guide id="7" pos="2084">
          <p15:clr>
            <a:srgbClr val="5ACBF0"/>
          </p15:clr>
        </p15:guide>
        <p15:guide id="8" pos="341">
          <p15:clr>
            <a:srgbClr val="F26B43"/>
          </p15:clr>
        </p15:guide>
        <p15:guide id="9" pos="1384">
          <p15:clr>
            <a:srgbClr val="5ACBF0"/>
          </p15:clr>
        </p15:guide>
        <p15:guide id="10" pos="1032">
          <p15:clr>
            <a:srgbClr val="5ACBF0"/>
          </p15:clr>
        </p15:guide>
        <p15:guide id="11" pos="680">
          <p15:clr>
            <a:srgbClr val="FDE53C"/>
          </p15:clr>
        </p15:guide>
        <p15:guide id="12" pos="4192">
          <p15:clr>
            <a:srgbClr val="5ACBF0"/>
          </p15:clr>
        </p15:guide>
        <p15:guide id="13" pos="4543">
          <p15:clr>
            <a:srgbClr val="5ACBF0"/>
          </p15:clr>
        </p15:guide>
        <p15:guide id="14" pos="4892">
          <p15:clr>
            <a:srgbClr val="5ACBF0"/>
          </p15:clr>
        </p15:guide>
        <p15:guide id="15" pos="5244">
          <p15:clr>
            <a:srgbClr val="5ACBF0"/>
          </p15:clr>
        </p15:guide>
        <p15:guide id="16" pos="5596">
          <p15:clr>
            <a:srgbClr val="5ACBF0"/>
          </p15:clr>
        </p15:guide>
        <p15:guide id="17" pos="5948">
          <p15:clr>
            <a:srgbClr val="5ACBF0"/>
          </p15:clr>
        </p15:guide>
        <p15:guide id="18" pos="6296">
          <p15:clr>
            <a:srgbClr val="5ACBF0"/>
          </p15:clr>
        </p15:guide>
        <p15:guide id="19" pos="6648">
          <p15:clr>
            <a:srgbClr val="5ACBF0"/>
          </p15:clr>
        </p15:guide>
        <p15:guide id="20" pos="6996">
          <p15:clr>
            <a:srgbClr val="FDE53C"/>
          </p15:clr>
        </p15:guide>
        <p15:guide id="21" orient="horz" pos="335">
          <p15:clr>
            <a:srgbClr val="F26B43"/>
          </p15:clr>
        </p15:guide>
        <p15:guide id="22" orient="horz" pos="680">
          <p15:clr>
            <a:srgbClr val="FDE53C"/>
          </p15:clr>
        </p15:guide>
        <p15:guide id="23" orient="horz" pos="1050">
          <p15:clr>
            <a:srgbClr val="5ACBF0"/>
          </p15:clr>
        </p15:guide>
        <p15:guide id="24" orient="horz" pos="1791">
          <p15:clr>
            <a:srgbClr val="5ACBF0"/>
          </p15:clr>
        </p15:guide>
        <p15:guide id="26" orient="horz" pos="2530">
          <p15:clr>
            <a:srgbClr val="5ACBF0"/>
          </p15:clr>
        </p15:guide>
        <p15:guide id="27" orient="horz" pos="2899">
          <p15:clr>
            <a:srgbClr val="5ACBF0"/>
          </p15:clr>
        </p15:guide>
        <p15:guide id="28" orient="horz" pos="3268">
          <p15:clr>
            <a:srgbClr val="5ACBF0"/>
          </p15:clr>
        </p15:guide>
        <p15:guide id="29" orient="horz" pos="3634">
          <p15:clr>
            <a:srgbClr val="FDE53C"/>
          </p15:clr>
        </p15:guide>
        <p15:guide id="30" orient="horz" pos="3979">
          <p15:clr>
            <a:srgbClr val="F26B43"/>
          </p15:clr>
        </p15:guide>
        <p15:guide id="31" orient="horz" pos="2160">
          <p15:clr>
            <a:srgbClr val="FDE53C"/>
          </p15:clr>
        </p15:guide>
        <p15:guide id="32" pos="7340">
          <p15:clr>
            <a:srgbClr val="F26B43"/>
          </p15:clr>
        </p15:guide>
        <p15:guide id="33" pos="3840">
          <p15:clr>
            <a:srgbClr val="FDE53C"/>
          </p15:clr>
        </p15:guide>
        <p15:guide id="34" orient="horz" pos="637">
          <p15:clr>
            <a:srgbClr val="C35EA4"/>
          </p15:clr>
        </p15:guide>
        <p15:guide id="35" orient="horz" pos="1128">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AB261C-AE65-40E6-929C-7023BFC8F2FF}"/>
              </a:ext>
            </a:extLst>
          </p:cNvPr>
          <p:cNvSpPr>
            <a:spLocks noGrp="1"/>
          </p:cNvSpPr>
          <p:nvPr>
            <p:ph type="body" sz="quarter" idx="10"/>
          </p:nvPr>
        </p:nvSpPr>
        <p:spPr/>
        <p:txBody>
          <a:bodyPr/>
          <a:lstStyle/>
          <a:p>
            <a:r>
              <a:rPr lang="en-US" sz="4000" dirty="0">
                <a:solidFill>
                  <a:schemeClr val="bg2">
                    <a:lumMod val="40000"/>
                    <a:lumOff val="60000"/>
                  </a:schemeClr>
                </a:solidFill>
              </a:rPr>
              <a:t>Third Quarter</a:t>
            </a:r>
            <a:r>
              <a:rPr lang="en-US" sz="4000" dirty="0"/>
              <a:t> Life Bible Study</a:t>
            </a:r>
          </a:p>
          <a:p>
            <a:r>
              <a:rPr lang="en-US" sz="3200" dirty="0">
                <a:solidFill>
                  <a:srgbClr val="B5B385"/>
                </a:solidFill>
              </a:rPr>
              <a:t>August 9, 2026</a:t>
            </a:r>
          </a:p>
        </p:txBody>
      </p:sp>
    </p:spTree>
    <p:extLst>
      <p:ext uri="{BB962C8B-B14F-4D97-AF65-F5344CB8AC3E}">
        <p14:creationId xmlns:p14="http://schemas.microsoft.com/office/powerpoint/2010/main" val="2901527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DFC8F-C059-0650-1C51-518C19C6FA74}"/>
              </a:ext>
            </a:extLst>
          </p:cNvPr>
          <p:cNvSpPr>
            <a:spLocks noGrp="1"/>
          </p:cNvSpPr>
          <p:nvPr>
            <p:ph type="title"/>
          </p:nvPr>
        </p:nvSpPr>
        <p:spPr/>
        <p:txBody>
          <a:bodyPr>
            <a:normAutofit/>
          </a:bodyPr>
          <a:lstStyle/>
          <a:p>
            <a:r>
              <a:rPr lang="en-US" dirty="0"/>
              <a:t>Peter’s Timeline (uses Josephus, 37-100 AD)</a:t>
            </a:r>
          </a:p>
        </p:txBody>
      </p:sp>
      <p:sp>
        <p:nvSpPr>
          <p:cNvPr id="3" name="Content Placeholder 2">
            <a:extLst>
              <a:ext uri="{FF2B5EF4-FFF2-40B4-BE49-F238E27FC236}">
                <a16:creationId xmlns:a16="http://schemas.microsoft.com/office/drawing/2014/main" id="{17FF7DD2-ED7D-57D2-3F29-C70F44C0BF8D}"/>
              </a:ext>
            </a:extLst>
          </p:cNvPr>
          <p:cNvSpPr>
            <a:spLocks noGrp="1"/>
          </p:cNvSpPr>
          <p:nvPr>
            <p:ph idx="1"/>
          </p:nvPr>
        </p:nvSpPr>
        <p:spPr>
          <a:xfrm>
            <a:off x="28574" y="733426"/>
            <a:ext cx="12115801" cy="6097090"/>
          </a:xfrm>
        </p:spPr>
        <p:txBody>
          <a:bodyPr>
            <a:normAutofit/>
          </a:bodyPr>
          <a:lstStyle/>
          <a:p>
            <a:r>
              <a:rPr lang="en-US" sz="3200" dirty="0"/>
              <a:t>These dates have varying degrees of uncertainty.</a:t>
            </a:r>
            <a:endParaRPr lang="en-US" sz="3200" dirty="0">
              <a:solidFill>
                <a:srgbClr val="FFFF00"/>
              </a:solidFill>
            </a:endParaRPr>
          </a:p>
          <a:p>
            <a:r>
              <a:rPr lang="en-US" sz="3200" dirty="0">
                <a:solidFill>
                  <a:srgbClr val="FFFF00"/>
                </a:solidFill>
              </a:rPr>
              <a:t>37-4 BC</a:t>
            </a:r>
            <a:r>
              <a:rPr lang="en-US" sz="3200" dirty="0"/>
              <a:t>: Herod the Great ruled Israel</a:t>
            </a:r>
          </a:p>
          <a:p>
            <a:r>
              <a:rPr lang="en-US" sz="3200" dirty="0">
                <a:solidFill>
                  <a:srgbClr val="FFFF00"/>
                </a:solidFill>
              </a:rPr>
              <a:t>7-5 BC</a:t>
            </a:r>
            <a:r>
              <a:rPr lang="en-US" sz="3200" dirty="0"/>
              <a:t>: Birth of Jesus (Gospels), during Herod’s reign (</a:t>
            </a:r>
            <a:r>
              <a:rPr lang="en-US" sz="3200" dirty="0">
                <a:solidFill>
                  <a:schemeClr val="tx2">
                    <a:lumMod val="75000"/>
                  </a:schemeClr>
                </a:solidFill>
              </a:rPr>
              <a:t>Matt 2:1</a:t>
            </a:r>
            <a:r>
              <a:rPr lang="en-US" sz="3200" dirty="0"/>
              <a:t>)</a:t>
            </a:r>
          </a:p>
          <a:p>
            <a:r>
              <a:rPr lang="en-US" sz="3200" dirty="0">
                <a:solidFill>
                  <a:srgbClr val="FFFF00"/>
                </a:solidFill>
              </a:rPr>
              <a:t>1 AD</a:t>
            </a:r>
            <a:r>
              <a:rPr lang="en-US" sz="3200" dirty="0"/>
              <a:t>: Peter born in Bethsaida (</a:t>
            </a:r>
            <a:r>
              <a:rPr lang="en-US" sz="3200" dirty="0">
                <a:solidFill>
                  <a:schemeClr val="tx2">
                    <a:lumMod val="75000"/>
                  </a:schemeClr>
                </a:solidFill>
              </a:rPr>
              <a:t>John 1:44</a:t>
            </a:r>
            <a:r>
              <a:rPr lang="en-US" sz="3200" dirty="0"/>
              <a:t>)</a:t>
            </a:r>
          </a:p>
          <a:p>
            <a:r>
              <a:rPr lang="en-US" sz="3200" dirty="0">
                <a:solidFill>
                  <a:srgbClr val="FFFF00"/>
                </a:solidFill>
              </a:rPr>
              <a:t>28</a:t>
            </a:r>
            <a:r>
              <a:rPr lang="en-US" sz="3200" dirty="0"/>
              <a:t>: Jesus calls Peter to be his disciple (Gospels)</a:t>
            </a:r>
          </a:p>
          <a:p>
            <a:r>
              <a:rPr lang="en-US" sz="3200" dirty="0">
                <a:solidFill>
                  <a:srgbClr val="FFFF00"/>
                </a:solidFill>
              </a:rPr>
              <a:t>30</a:t>
            </a:r>
            <a:r>
              <a:rPr lang="en-US" sz="3200" dirty="0"/>
              <a:t>: Peter’s denial, the crucifixion (Gospels), Pentecost (</a:t>
            </a:r>
            <a:r>
              <a:rPr lang="en-US" sz="3200" dirty="0">
                <a:solidFill>
                  <a:schemeClr val="tx2">
                    <a:lumMod val="75000"/>
                  </a:schemeClr>
                </a:solidFill>
              </a:rPr>
              <a:t>Acts 2</a:t>
            </a:r>
            <a:r>
              <a:rPr lang="en-US" sz="3200" dirty="0"/>
              <a:t>)</a:t>
            </a:r>
          </a:p>
          <a:p>
            <a:r>
              <a:rPr lang="en-US" sz="3200" dirty="0">
                <a:solidFill>
                  <a:srgbClr val="FFFF00"/>
                </a:solidFill>
              </a:rPr>
              <a:t>30–40</a:t>
            </a:r>
            <a:r>
              <a:rPr lang="en-US" sz="3200" dirty="0"/>
              <a:t>: Gospel spread includes non-Jews; Cornelius (</a:t>
            </a:r>
            <a:r>
              <a:rPr lang="en-US" sz="3200" dirty="0">
                <a:solidFill>
                  <a:schemeClr val="tx2">
                    <a:lumMod val="75000"/>
                  </a:schemeClr>
                </a:solidFill>
              </a:rPr>
              <a:t>Acts 2-11</a:t>
            </a:r>
            <a:r>
              <a:rPr lang="en-US" sz="3200" dirty="0"/>
              <a:t>)</a:t>
            </a:r>
          </a:p>
          <a:p>
            <a:r>
              <a:rPr lang="en-US" sz="3200" dirty="0">
                <a:solidFill>
                  <a:srgbClr val="FFFF00"/>
                </a:solidFill>
              </a:rPr>
              <a:t>41</a:t>
            </a:r>
            <a:r>
              <a:rPr lang="en-US" sz="3200" dirty="0"/>
              <a:t>: </a:t>
            </a:r>
            <a:r>
              <a:rPr lang="en-US" sz="3200" dirty="0">
                <a:solidFill>
                  <a:schemeClr val="tx2">
                    <a:lumMod val="75000"/>
                  </a:schemeClr>
                </a:solidFill>
              </a:rPr>
              <a:t>Acts 12</a:t>
            </a:r>
            <a:endParaRPr lang="en-US" sz="3200" dirty="0"/>
          </a:p>
        </p:txBody>
      </p:sp>
    </p:spTree>
    <p:custDataLst>
      <p:tags r:id="rId1"/>
    </p:custDataLst>
    <p:extLst>
      <p:ext uri="{BB962C8B-B14F-4D97-AF65-F5344CB8AC3E}">
        <p14:creationId xmlns:p14="http://schemas.microsoft.com/office/powerpoint/2010/main" val="107712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45776-4B6E-0B98-7C8E-D4C7072E8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B4422-585D-DB1F-45A1-2405FBF528B2}"/>
              </a:ext>
            </a:extLst>
          </p:cNvPr>
          <p:cNvSpPr>
            <a:spLocks noGrp="1"/>
          </p:cNvSpPr>
          <p:nvPr>
            <p:ph type="title"/>
          </p:nvPr>
        </p:nvSpPr>
        <p:spPr/>
        <p:txBody>
          <a:bodyPr/>
          <a:lstStyle/>
          <a:p>
            <a:r>
              <a:rPr lang="en-US" dirty="0"/>
              <a:t>Acts 12:1-3 (ESV)</a:t>
            </a:r>
          </a:p>
        </p:txBody>
      </p:sp>
      <p:sp>
        <p:nvSpPr>
          <p:cNvPr id="3" name="Content Placeholder 2">
            <a:extLst>
              <a:ext uri="{FF2B5EF4-FFF2-40B4-BE49-F238E27FC236}">
                <a16:creationId xmlns:a16="http://schemas.microsoft.com/office/drawing/2014/main" id="{C80D9A79-BB22-626F-5FCD-5C4B7F4A6F63}"/>
              </a:ext>
            </a:extLst>
          </p:cNvPr>
          <p:cNvSpPr>
            <a:spLocks noGrp="1"/>
          </p:cNvSpPr>
          <p:nvPr>
            <p:ph idx="1"/>
          </p:nvPr>
        </p:nvSpPr>
        <p:spPr/>
        <p:txBody>
          <a:bodyPr>
            <a:normAutofit fontScale="92500" lnSpcReduction="10000"/>
          </a:bodyPr>
          <a:lstStyle/>
          <a:p>
            <a:r>
              <a:rPr lang="en-US" dirty="0">
                <a:solidFill>
                  <a:schemeClr val="tx2">
                    <a:lumMod val="75000"/>
                  </a:schemeClr>
                </a:solidFill>
              </a:rPr>
              <a:t>1</a:t>
            </a:r>
            <a:r>
              <a:rPr lang="en-US" dirty="0"/>
              <a:t> About that time </a:t>
            </a:r>
            <a:r>
              <a:rPr lang="en-US" dirty="0">
                <a:solidFill>
                  <a:srgbClr val="FFFF00"/>
                </a:solidFill>
              </a:rPr>
              <a:t>Herod the king </a:t>
            </a:r>
            <a:r>
              <a:rPr lang="en-US" dirty="0"/>
              <a:t>laid violent hands on some who belonged to the church. </a:t>
            </a:r>
            <a:r>
              <a:rPr lang="en-US" dirty="0">
                <a:solidFill>
                  <a:schemeClr val="tx2">
                    <a:lumMod val="75000"/>
                  </a:schemeClr>
                </a:solidFill>
              </a:rPr>
              <a:t>2</a:t>
            </a:r>
            <a:r>
              <a:rPr lang="en-US" dirty="0"/>
              <a:t> He killed </a:t>
            </a:r>
            <a:r>
              <a:rPr lang="en-US" dirty="0">
                <a:solidFill>
                  <a:srgbClr val="FFFF00"/>
                </a:solidFill>
              </a:rPr>
              <a:t>James the brother of John </a:t>
            </a:r>
            <a:r>
              <a:rPr lang="en-US" dirty="0"/>
              <a:t>with the sword, </a:t>
            </a:r>
            <a:r>
              <a:rPr lang="en-US" dirty="0">
                <a:solidFill>
                  <a:schemeClr val="tx2">
                    <a:lumMod val="75000"/>
                  </a:schemeClr>
                </a:solidFill>
              </a:rPr>
              <a:t>3</a:t>
            </a:r>
            <a:r>
              <a:rPr lang="en-US" dirty="0"/>
              <a:t> and when he saw that </a:t>
            </a:r>
            <a:r>
              <a:rPr lang="en-US" dirty="0">
                <a:solidFill>
                  <a:srgbClr val="FFFF00"/>
                </a:solidFill>
              </a:rPr>
              <a:t>it pleased the Jews</a:t>
            </a:r>
            <a:r>
              <a:rPr lang="en-US" dirty="0"/>
              <a:t>, he proceeded to </a:t>
            </a:r>
            <a:r>
              <a:rPr lang="en-US" dirty="0">
                <a:solidFill>
                  <a:srgbClr val="FFFF00"/>
                </a:solidFill>
              </a:rPr>
              <a:t>arrest Peter also</a:t>
            </a:r>
            <a:r>
              <a:rPr lang="en-US" dirty="0"/>
              <a:t>. This was during the days of </a:t>
            </a:r>
            <a:r>
              <a:rPr lang="en-US" dirty="0">
                <a:solidFill>
                  <a:srgbClr val="FFFF00"/>
                </a:solidFill>
              </a:rPr>
              <a:t>Unleavened Bread</a:t>
            </a:r>
            <a:r>
              <a:rPr lang="en-US" dirty="0"/>
              <a:t>. </a:t>
            </a:r>
          </a:p>
          <a:p>
            <a:endParaRPr lang="en-US" dirty="0"/>
          </a:p>
          <a:p>
            <a:r>
              <a:rPr lang="en-US" dirty="0"/>
              <a:t>“Herod the king” is Agrippa, Herod the Great’s grandson (v</a:t>
            </a:r>
            <a:r>
              <a:rPr lang="en-US" dirty="0">
                <a:solidFill>
                  <a:schemeClr val="tx2">
                    <a:lumMod val="75000"/>
                  </a:schemeClr>
                </a:solidFill>
              </a:rPr>
              <a:t>1</a:t>
            </a:r>
            <a:r>
              <a:rPr lang="en-US" dirty="0"/>
              <a:t>) </a:t>
            </a:r>
          </a:p>
          <a:p>
            <a:pPr lvl="1"/>
            <a:r>
              <a:rPr lang="en-US" dirty="0"/>
              <a:t>As a client king, he wanted to show Rome that he had control over Judea.</a:t>
            </a:r>
          </a:p>
          <a:p>
            <a:r>
              <a:rPr lang="en-US" dirty="0"/>
              <a:t>Killing Apostle James was popular with Jewish leadership. (v</a:t>
            </a:r>
            <a:r>
              <a:rPr lang="en-US" dirty="0">
                <a:solidFill>
                  <a:schemeClr val="tx2">
                    <a:lumMod val="75000"/>
                  </a:schemeClr>
                </a:solidFill>
              </a:rPr>
              <a:t>3a</a:t>
            </a:r>
            <a:r>
              <a:rPr lang="en-US" dirty="0"/>
              <a:t>) </a:t>
            </a:r>
          </a:p>
          <a:p>
            <a:pPr lvl="1"/>
            <a:r>
              <a:rPr lang="en-US" dirty="0"/>
              <a:t>Who better to kill next than Peter, who was teaching about accepting gentiles?  </a:t>
            </a:r>
          </a:p>
          <a:p>
            <a:r>
              <a:rPr lang="en-US" dirty="0"/>
              <a:t>“Days of Unleavened Bread” and the “Passover.” (v</a:t>
            </a:r>
            <a:r>
              <a:rPr lang="en-US" dirty="0">
                <a:solidFill>
                  <a:schemeClr val="tx2">
                    <a:lumMod val="75000"/>
                  </a:schemeClr>
                </a:solidFill>
              </a:rPr>
              <a:t>3b</a:t>
            </a:r>
            <a:r>
              <a:rPr lang="en-US" dirty="0"/>
              <a:t>)</a:t>
            </a:r>
          </a:p>
          <a:p>
            <a:pPr lvl="1"/>
            <a:r>
              <a:rPr lang="en-US" dirty="0"/>
              <a:t>One big festival. </a:t>
            </a:r>
          </a:p>
          <a:p>
            <a:pPr lvl="1"/>
            <a:r>
              <a:rPr lang="en-US" dirty="0"/>
              <a:t>Symbolic execution during the same festival that Jesus was killed eleven years earlier. </a:t>
            </a:r>
          </a:p>
        </p:txBody>
      </p:sp>
    </p:spTree>
    <p:custDataLst>
      <p:tags r:id="rId1"/>
    </p:custDataLst>
    <p:extLst>
      <p:ext uri="{BB962C8B-B14F-4D97-AF65-F5344CB8AC3E}">
        <p14:creationId xmlns:p14="http://schemas.microsoft.com/office/powerpoint/2010/main" val="28618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804FD-D250-6734-7853-9A75F590C2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7771D-9C0F-65E4-57BF-4FAA0EB04883}"/>
              </a:ext>
            </a:extLst>
          </p:cNvPr>
          <p:cNvSpPr>
            <a:spLocks noGrp="1"/>
          </p:cNvSpPr>
          <p:nvPr>
            <p:ph type="title"/>
          </p:nvPr>
        </p:nvSpPr>
        <p:spPr/>
        <p:txBody>
          <a:bodyPr/>
          <a:lstStyle/>
          <a:p>
            <a:r>
              <a:rPr lang="en-US" dirty="0"/>
              <a:t>Acts 12:4-6 (ESV)</a:t>
            </a:r>
          </a:p>
        </p:txBody>
      </p:sp>
      <p:sp>
        <p:nvSpPr>
          <p:cNvPr id="3" name="Content Placeholder 2">
            <a:extLst>
              <a:ext uri="{FF2B5EF4-FFF2-40B4-BE49-F238E27FC236}">
                <a16:creationId xmlns:a16="http://schemas.microsoft.com/office/drawing/2014/main" id="{E92386E0-DCD6-6282-C71F-8205CB3BE9BA}"/>
              </a:ext>
            </a:extLst>
          </p:cNvPr>
          <p:cNvSpPr>
            <a:spLocks noGrp="1"/>
          </p:cNvSpPr>
          <p:nvPr>
            <p:ph idx="1"/>
          </p:nvPr>
        </p:nvSpPr>
        <p:spPr>
          <a:xfrm>
            <a:off x="28574" y="713547"/>
            <a:ext cx="12115801" cy="6097091"/>
          </a:xfrm>
        </p:spPr>
        <p:txBody>
          <a:bodyPr>
            <a:normAutofit fontScale="92500" lnSpcReduction="10000"/>
          </a:bodyPr>
          <a:lstStyle/>
          <a:p>
            <a:r>
              <a:rPr lang="en-US" dirty="0">
                <a:solidFill>
                  <a:schemeClr val="tx2">
                    <a:lumMod val="75000"/>
                  </a:schemeClr>
                </a:solidFill>
              </a:rPr>
              <a:t>4</a:t>
            </a:r>
            <a:r>
              <a:rPr lang="en-US" dirty="0"/>
              <a:t> And when he had seized him, he put him in prison, delivering him over to </a:t>
            </a:r>
            <a:r>
              <a:rPr lang="en-US" dirty="0">
                <a:solidFill>
                  <a:srgbClr val="FFFF00"/>
                </a:solidFill>
              </a:rPr>
              <a:t>four squads of soldiers </a:t>
            </a:r>
            <a:r>
              <a:rPr lang="en-US" dirty="0"/>
              <a:t>to guard him, intending after the Passover to bring him out to the people. </a:t>
            </a:r>
            <a:r>
              <a:rPr lang="en-US" dirty="0">
                <a:solidFill>
                  <a:schemeClr val="tx2">
                    <a:lumMod val="75000"/>
                  </a:schemeClr>
                </a:solidFill>
              </a:rPr>
              <a:t>5</a:t>
            </a:r>
            <a:r>
              <a:rPr lang="en-US" dirty="0"/>
              <a:t> So Peter was kept in prison, but </a:t>
            </a:r>
            <a:r>
              <a:rPr lang="en-US" dirty="0">
                <a:solidFill>
                  <a:srgbClr val="FFFF00"/>
                </a:solidFill>
              </a:rPr>
              <a:t>earnest prayer for him</a:t>
            </a:r>
            <a:r>
              <a:rPr lang="en-US" dirty="0"/>
              <a:t> was made to God by the church. </a:t>
            </a:r>
            <a:r>
              <a:rPr lang="en-US" dirty="0">
                <a:solidFill>
                  <a:schemeClr val="tx2">
                    <a:lumMod val="75000"/>
                  </a:schemeClr>
                </a:solidFill>
              </a:rPr>
              <a:t>6</a:t>
            </a:r>
            <a:r>
              <a:rPr lang="en-US" dirty="0"/>
              <a:t> Now when </a:t>
            </a:r>
            <a:r>
              <a:rPr lang="en-US" dirty="0">
                <a:solidFill>
                  <a:srgbClr val="FFFF00"/>
                </a:solidFill>
              </a:rPr>
              <a:t>Herod</a:t>
            </a:r>
            <a:r>
              <a:rPr lang="en-US" dirty="0"/>
              <a:t> was about to bring him out, on that very </a:t>
            </a:r>
            <a:r>
              <a:rPr lang="en-US" dirty="0">
                <a:solidFill>
                  <a:srgbClr val="FFFF00"/>
                </a:solidFill>
              </a:rPr>
              <a:t>night</a:t>
            </a:r>
            <a:r>
              <a:rPr lang="en-US" dirty="0"/>
              <a:t>, Peter was sleeping </a:t>
            </a:r>
            <a:r>
              <a:rPr lang="en-US" dirty="0">
                <a:solidFill>
                  <a:srgbClr val="FFFF00"/>
                </a:solidFill>
              </a:rPr>
              <a:t>between two soldiers</a:t>
            </a:r>
            <a:r>
              <a:rPr lang="en-US" dirty="0"/>
              <a:t>, bound with two chains, and sentries before the door were guarding the prison. </a:t>
            </a:r>
          </a:p>
          <a:p>
            <a:endParaRPr lang="en-US" dirty="0"/>
          </a:p>
          <a:p>
            <a:r>
              <a:rPr lang="en-US" dirty="0"/>
              <a:t>“Four squads of soldiers to guard him.” (v</a:t>
            </a:r>
            <a:r>
              <a:rPr lang="en-US" dirty="0">
                <a:solidFill>
                  <a:schemeClr val="tx2">
                    <a:lumMod val="75000"/>
                  </a:schemeClr>
                </a:solidFill>
              </a:rPr>
              <a:t>4</a:t>
            </a:r>
            <a:r>
              <a:rPr lang="en-US" dirty="0"/>
              <a:t>)</a:t>
            </a:r>
          </a:p>
          <a:p>
            <a:pPr lvl="1"/>
            <a:r>
              <a:rPr lang="en-US" dirty="0"/>
              <a:t>With many sympathizers in Jerusalem; Herod needed to avoid repeating </a:t>
            </a:r>
            <a:r>
              <a:rPr lang="en-US" dirty="0">
                <a:solidFill>
                  <a:schemeClr val="tx2">
                    <a:lumMod val="90000"/>
                  </a:schemeClr>
                </a:solidFill>
              </a:rPr>
              <a:t>Acts 5:19</a:t>
            </a:r>
            <a:r>
              <a:rPr lang="en-US" dirty="0"/>
              <a:t>.</a:t>
            </a:r>
          </a:p>
          <a:p>
            <a:pPr lvl="1"/>
            <a:r>
              <a:rPr lang="en-US" dirty="0"/>
              <a:t>Four squads to cover four shifts. A squad was four soldiers. Peter was chained to two soldiers, with the other two soldiers at the gate, totaling four soldiers. (vv. </a:t>
            </a:r>
            <a:r>
              <a:rPr lang="en-US" dirty="0">
                <a:solidFill>
                  <a:schemeClr val="tx2">
                    <a:lumMod val="90000"/>
                  </a:schemeClr>
                </a:solidFill>
              </a:rPr>
              <a:t>6,10</a:t>
            </a:r>
            <a:r>
              <a:rPr lang="en-US" dirty="0"/>
              <a:t>)</a:t>
            </a:r>
          </a:p>
          <a:p>
            <a:r>
              <a:rPr lang="en-US" dirty="0"/>
              <a:t>The church prays earnestly for Peter. (v</a:t>
            </a:r>
            <a:r>
              <a:rPr lang="en-US" dirty="0">
                <a:solidFill>
                  <a:schemeClr val="tx2">
                    <a:lumMod val="75000"/>
                  </a:schemeClr>
                </a:solidFill>
              </a:rPr>
              <a:t>5</a:t>
            </a:r>
            <a:r>
              <a:rPr lang="en-US" dirty="0"/>
              <a:t>)</a:t>
            </a:r>
          </a:p>
        </p:txBody>
      </p:sp>
    </p:spTree>
    <p:custDataLst>
      <p:tags r:id="rId1"/>
    </p:custDataLst>
    <p:extLst>
      <p:ext uri="{BB962C8B-B14F-4D97-AF65-F5344CB8AC3E}">
        <p14:creationId xmlns:p14="http://schemas.microsoft.com/office/powerpoint/2010/main" val="77887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F1273-D7B0-49AF-2C9B-1C35DCF10B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E8EF6F-243B-979F-8D9A-3279EB554E85}"/>
              </a:ext>
            </a:extLst>
          </p:cNvPr>
          <p:cNvSpPr>
            <a:spLocks noGrp="1"/>
          </p:cNvSpPr>
          <p:nvPr>
            <p:ph type="title"/>
          </p:nvPr>
        </p:nvSpPr>
        <p:spPr/>
        <p:txBody>
          <a:bodyPr/>
          <a:lstStyle/>
          <a:p>
            <a:r>
              <a:rPr lang="en-US" dirty="0"/>
              <a:t>Acts 12:7 (ESV)</a:t>
            </a:r>
          </a:p>
        </p:txBody>
      </p:sp>
      <p:sp>
        <p:nvSpPr>
          <p:cNvPr id="3" name="Content Placeholder 2">
            <a:extLst>
              <a:ext uri="{FF2B5EF4-FFF2-40B4-BE49-F238E27FC236}">
                <a16:creationId xmlns:a16="http://schemas.microsoft.com/office/drawing/2014/main" id="{7164956E-F754-DC78-DA86-5B3CC9D5FB3C}"/>
              </a:ext>
            </a:extLst>
          </p:cNvPr>
          <p:cNvSpPr>
            <a:spLocks noGrp="1"/>
          </p:cNvSpPr>
          <p:nvPr>
            <p:ph idx="1"/>
          </p:nvPr>
        </p:nvSpPr>
        <p:spPr/>
        <p:txBody>
          <a:bodyPr>
            <a:normAutofit fontScale="77500" lnSpcReduction="20000"/>
          </a:bodyPr>
          <a:lstStyle/>
          <a:p>
            <a:r>
              <a:rPr lang="en-US" dirty="0">
                <a:solidFill>
                  <a:schemeClr val="tx2">
                    <a:lumMod val="75000"/>
                  </a:schemeClr>
                </a:solidFill>
              </a:rPr>
              <a:t>7</a:t>
            </a:r>
            <a:r>
              <a:rPr lang="en-US" dirty="0"/>
              <a:t> And behold, an angel of the Lord stood next to him, and a light shone in the cell. </a:t>
            </a:r>
            <a:r>
              <a:rPr lang="en-US" dirty="0">
                <a:solidFill>
                  <a:srgbClr val="FFFF00"/>
                </a:solidFill>
              </a:rPr>
              <a:t>He struck Peter </a:t>
            </a:r>
            <a:r>
              <a:rPr lang="en-US" dirty="0"/>
              <a:t>on the side and woke him, saying, “Get up </a:t>
            </a:r>
            <a:r>
              <a:rPr lang="en-US" dirty="0">
                <a:solidFill>
                  <a:srgbClr val="FFFF00"/>
                </a:solidFill>
              </a:rPr>
              <a:t>quickly</a:t>
            </a:r>
            <a:r>
              <a:rPr lang="en-US" dirty="0"/>
              <a:t>.” And </a:t>
            </a:r>
            <a:r>
              <a:rPr lang="en-US" dirty="0">
                <a:solidFill>
                  <a:srgbClr val="FFFF00"/>
                </a:solidFill>
              </a:rPr>
              <a:t>the chains fell off his hands</a:t>
            </a:r>
            <a:r>
              <a:rPr lang="en-US" dirty="0"/>
              <a:t>. </a:t>
            </a:r>
          </a:p>
          <a:p>
            <a:endParaRPr lang="en-US" dirty="0"/>
          </a:p>
          <a:p>
            <a:r>
              <a:rPr lang="en-US" dirty="0"/>
              <a:t>It was night, which would have been dark. (v</a:t>
            </a:r>
            <a:r>
              <a:rPr lang="en-US" dirty="0">
                <a:solidFill>
                  <a:schemeClr val="tx2">
                    <a:lumMod val="75000"/>
                  </a:schemeClr>
                </a:solidFill>
              </a:rPr>
              <a:t>6</a:t>
            </a:r>
            <a:r>
              <a:rPr lang="en-US" dirty="0"/>
              <a:t>) </a:t>
            </a:r>
          </a:p>
          <a:p>
            <a:r>
              <a:rPr lang="en-US" dirty="0"/>
              <a:t>The angel “struck” Peter. (v</a:t>
            </a:r>
            <a:r>
              <a:rPr lang="en-US" dirty="0">
                <a:solidFill>
                  <a:schemeClr val="tx2">
                    <a:lumMod val="75000"/>
                  </a:schemeClr>
                </a:solidFill>
              </a:rPr>
              <a:t>7</a:t>
            </a:r>
            <a:r>
              <a:rPr lang="en-US" dirty="0"/>
              <a:t>)</a:t>
            </a:r>
          </a:p>
          <a:p>
            <a:pPr lvl="1"/>
            <a:r>
              <a:rPr lang="en-US" dirty="0" err="1"/>
              <a:t>gr:p</a:t>
            </a:r>
            <a:r>
              <a:rPr lang="en-US" i="1" dirty="0" err="1"/>
              <a:t>otasso</a:t>
            </a:r>
            <a:r>
              <a:rPr lang="en-US" dirty="0"/>
              <a:t>, as in </a:t>
            </a:r>
            <a:r>
              <a:rPr lang="en-US" dirty="0">
                <a:solidFill>
                  <a:schemeClr val="tx2">
                    <a:lumMod val="75000"/>
                  </a:schemeClr>
                </a:solidFill>
              </a:rPr>
              <a:t>Acts 12:23</a:t>
            </a:r>
            <a:r>
              <a:rPr lang="en-US" dirty="0"/>
              <a:t>: </a:t>
            </a:r>
          </a:p>
          <a:p>
            <a:pPr lvl="2"/>
            <a:r>
              <a:rPr lang="en-US" dirty="0"/>
              <a:t>“Immediately an angel of the Lord struck him [Herod Agrippa] down, because he did not give God the glory, and he was eaten by worms and breathed his last.”</a:t>
            </a:r>
          </a:p>
          <a:p>
            <a:pPr lvl="1"/>
            <a:r>
              <a:rPr lang="en-US" dirty="0"/>
              <a:t>Peter was sleeping very soundly, awaiting his death -&gt; peace.</a:t>
            </a:r>
          </a:p>
          <a:p>
            <a:pPr lvl="2"/>
            <a:r>
              <a:rPr lang="en-US" dirty="0"/>
              <a:t>For whoever would save his life will lose it, but whoever loses his life for my sake will find it. </a:t>
            </a:r>
            <a:r>
              <a:rPr lang="en-US" dirty="0">
                <a:solidFill>
                  <a:schemeClr val="tx2">
                    <a:lumMod val="75000"/>
                  </a:schemeClr>
                </a:solidFill>
              </a:rPr>
              <a:t>Matt 16:25</a:t>
            </a:r>
            <a:endParaRPr lang="en-US" dirty="0"/>
          </a:p>
          <a:p>
            <a:r>
              <a:rPr lang="en-US" dirty="0"/>
              <a:t>“Quickly” (v</a:t>
            </a:r>
            <a:r>
              <a:rPr lang="en-US" dirty="0">
                <a:solidFill>
                  <a:schemeClr val="tx2">
                    <a:lumMod val="75000"/>
                  </a:schemeClr>
                </a:solidFill>
              </a:rPr>
              <a:t>7</a:t>
            </a:r>
            <a:r>
              <a:rPr lang="en-US" dirty="0"/>
              <a:t>)</a:t>
            </a:r>
          </a:p>
          <a:p>
            <a:pPr lvl="1"/>
            <a:r>
              <a:rPr lang="en-US" dirty="0"/>
              <a:t>Urgency to get out of prison to avoid discovery, or to get Peter to obey in his half-sleep.</a:t>
            </a:r>
          </a:p>
          <a:p>
            <a:pPr lvl="1"/>
            <a:r>
              <a:rPr lang="en-US" dirty="0"/>
              <a:t>The chains!</a:t>
            </a:r>
          </a:p>
        </p:txBody>
      </p:sp>
    </p:spTree>
    <p:custDataLst>
      <p:tags r:id="rId1"/>
    </p:custDataLst>
    <p:extLst>
      <p:ext uri="{BB962C8B-B14F-4D97-AF65-F5344CB8AC3E}">
        <p14:creationId xmlns:p14="http://schemas.microsoft.com/office/powerpoint/2010/main" val="135756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AC3F6A-CBD2-4871-8DCF-AA25AADE4B49}"/>
              </a:ext>
            </a:extLst>
          </p:cNvPr>
          <p:cNvPicPr>
            <a:picLocks noChangeAspect="1"/>
          </p:cNvPicPr>
          <p:nvPr/>
        </p:nvPicPr>
        <p:blipFill>
          <a:blip r:embed="rId3"/>
          <a:srcRect l="20876" r="12737"/>
          <a:stretch>
            <a:fillRect/>
          </a:stretch>
        </p:blipFill>
        <p:spPr>
          <a:xfrm>
            <a:off x="59871" y="774182"/>
            <a:ext cx="6413326" cy="6056334"/>
          </a:xfrm>
          <a:prstGeom prst="rect">
            <a:avLst/>
          </a:prstGeom>
        </p:spPr>
      </p:pic>
      <p:sp>
        <p:nvSpPr>
          <p:cNvPr id="5" name="Title 4">
            <a:extLst>
              <a:ext uri="{FF2B5EF4-FFF2-40B4-BE49-F238E27FC236}">
                <a16:creationId xmlns:a16="http://schemas.microsoft.com/office/drawing/2014/main" id="{ACFF4D57-32BF-2372-7028-C92F560FEE17}"/>
              </a:ext>
            </a:extLst>
          </p:cNvPr>
          <p:cNvSpPr>
            <a:spLocks noGrp="1"/>
          </p:cNvSpPr>
          <p:nvPr>
            <p:ph type="title"/>
          </p:nvPr>
        </p:nvSpPr>
        <p:spPr/>
        <p:txBody>
          <a:bodyPr/>
          <a:lstStyle/>
          <a:p>
            <a:r>
              <a:rPr lang="en-US" dirty="0"/>
              <a:t>In the St. Peter in Chains Basilica, Rome</a:t>
            </a:r>
          </a:p>
        </p:txBody>
      </p:sp>
      <p:sp>
        <p:nvSpPr>
          <p:cNvPr id="6" name="Content Placeholder 2">
            <a:extLst>
              <a:ext uri="{FF2B5EF4-FFF2-40B4-BE49-F238E27FC236}">
                <a16:creationId xmlns:a16="http://schemas.microsoft.com/office/drawing/2014/main" id="{68919501-CCF3-1527-61D5-89D1FF896627}"/>
              </a:ext>
            </a:extLst>
          </p:cNvPr>
          <p:cNvSpPr txBox="1">
            <a:spLocks/>
          </p:cNvSpPr>
          <p:nvPr/>
        </p:nvSpPr>
        <p:spPr>
          <a:xfrm>
            <a:off x="6372989" y="1101959"/>
            <a:ext cx="5514211" cy="5839560"/>
          </a:xfrm>
          <a:prstGeom prst="rect">
            <a:avLst/>
          </a:prstGeom>
        </p:spPr>
        <p:txBody>
          <a:bodyPr>
            <a:normAutofit/>
          </a:bodyPr>
          <a:lstStyle>
            <a:lvl1pPr marL="360000" indent="-360000" algn="l" defTabSz="914400" rtl="0" eaLnBrk="1" latinLnBrk="0" hangingPunct="1">
              <a:lnSpc>
                <a:spcPct val="125000"/>
              </a:lnSpc>
              <a:spcBef>
                <a:spcPts val="1000"/>
              </a:spcBef>
              <a:buClr>
                <a:schemeClr val="bg2">
                  <a:lumMod val="40000"/>
                  <a:lumOff val="60000"/>
                </a:schemeClr>
              </a:buClr>
              <a:buFont typeface="Avenir Next LT Pro Light" panose="020B0304020202020204" pitchFamily="34" charset="0"/>
              <a:buChar char="†"/>
              <a:defRPr sz="2800" kern="1200">
                <a:solidFill>
                  <a:schemeClr val="tx1"/>
                </a:solidFill>
                <a:latin typeface="+mn-lt"/>
                <a:ea typeface="+mn-ea"/>
                <a:cs typeface="+mn-cs"/>
              </a:defRPr>
            </a:lvl1pPr>
            <a:lvl2pPr marL="702900" indent="-3429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Ø"/>
              <a:defRPr sz="2400" i="1" kern="1200">
                <a:solidFill>
                  <a:schemeClr val="tx1"/>
                </a:solidFill>
                <a:latin typeface="+mn-lt"/>
                <a:ea typeface="+mn-ea"/>
                <a:cs typeface="+mn-cs"/>
              </a:defRPr>
            </a:lvl2pPr>
            <a:lvl3pPr marL="1080000" indent="-3600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v"/>
              <a:defRPr sz="2400" kern="1200">
                <a:solidFill>
                  <a:schemeClr val="tx1"/>
                </a:solidFill>
                <a:latin typeface="+mn-lt"/>
                <a:ea typeface="+mn-ea"/>
                <a:cs typeface="+mn-cs"/>
              </a:defRPr>
            </a:lvl3pPr>
            <a:lvl4pPr marL="1422900" indent="-342900" algn="l" defTabSz="914400" rtl="0" eaLnBrk="1" latinLnBrk="0" hangingPunct="1">
              <a:lnSpc>
                <a:spcPct val="125000"/>
              </a:lnSpc>
              <a:spcBef>
                <a:spcPts val="500"/>
              </a:spcBef>
              <a:buClr>
                <a:schemeClr val="bg2">
                  <a:lumMod val="40000"/>
                  <a:lumOff val="60000"/>
                </a:schemeClr>
              </a:buClr>
              <a:buSzPct val="75000"/>
              <a:buFont typeface="Wingdings" panose="05000000000000000000" pitchFamily="2" charset="2"/>
              <a:buChar char="q"/>
              <a:defRPr sz="2400" i="1" kern="1200">
                <a:solidFill>
                  <a:schemeClr val="tx1"/>
                </a:solidFill>
                <a:latin typeface="+mn-lt"/>
                <a:ea typeface="+mn-ea"/>
                <a:cs typeface="+mn-cs"/>
              </a:defRPr>
            </a:lvl4pPr>
            <a:lvl5pPr marL="1800000" indent="-360000" algn="l" defTabSz="914400" rtl="0" eaLnBrk="1" latinLnBrk="0" hangingPunct="1">
              <a:lnSpc>
                <a:spcPct val="125000"/>
              </a:lnSpc>
              <a:spcBef>
                <a:spcPts val="500"/>
              </a:spcBef>
              <a:buClr>
                <a:schemeClr val="bg2">
                  <a:lumMod val="40000"/>
                  <a:lumOff val="60000"/>
                </a:schemeClr>
              </a:buClr>
              <a:buSzPct val="125000"/>
              <a:buFont typeface="Arial" panose="020B0604020202020204" pitchFamily="34" charset="0"/>
              <a:buChar char="•"/>
              <a:defRPr sz="2400" kern="1200">
                <a:solidFill>
                  <a:schemeClr val="tx1"/>
                </a:solidFill>
                <a:latin typeface="+mn-lt"/>
                <a:ea typeface="+mn-ea"/>
                <a:cs typeface="+mn-cs"/>
              </a:defRPr>
            </a:lvl5pPr>
            <a:lvl6pPr marL="2057400" indent="-228600" algn="l" defTabSz="914400" rtl="0" eaLnBrk="1" latinLnBrk="0" hangingPunct="1">
              <a:lnSpc>
                <a:spcPct val="125000"/>
              </a:lnSpc>
              <a:spcBef>
                <a:spcPts val="500"/>
              </a:spcBef>
              <a:buClr>
                <a:schemeClr val="bg2">
                  <a:lumMod val="40000"/>
                  <a:lumOff val="60000"/>
                </a:schemeClr>
              </a:buClr>
              <a:buSzPct val="150000"/>
              <a:buFont typeface="Avenir Next LT Pro Light" panose="020B0304020202020204" pitchFamily="34" charset="0"/>
              <a:buChar char="›"/>
              <a:defRPr sz="2400" kern="1200">
                <a:solidFill>
                  <a:schemeClr val="tx1"/>
                </a:solidFill>
                <a:latin typeface="+mn-lt"/>
                <a:ea typeface="+mn-ea"/>
                <a:cs typeface="+mn-cs"/>
              </a:defRPr>
            </a:lvl6pPr>
            <a:lvl7pPr marL="2400300" indent="-342900" algn="l" defTabSz="914400" rtl="0" eaLnBrk="1" latinLnBrk="0" hangingPunct="1">
              <a:lnSpc>
                <a:spcPct val="90000"/>
              </a:lnSpc>
              <a:spcBef>
                <a:spcPts val="500"/>
              </a:spcBef>
              <a:buClr>
                <a:schemeClr val="bg2">
                  <a:lumMod val="40000"/>
                  <a:lumOff val="60000"/>
                </a:schemeClr>
              </a:buClr>
              <a:buFont typeface="Avenir Next LT Pro Light" panose="020B0304020202020204" pitchFamily="34" charset="0"/>
              <a:buChar char="—"/>
              <a:defRPr sz="2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0" lvl="1" indent="0">
              <a:buNone/>
            </a:pPr>
            <a:r>
              <a:rPr lang="en-US" dirty="0"/>
              <a:t>Mirabilia</a:t>
            </a:r>
            <a:r>
              <a:rPr lang="en-US" i="0" dirty="0"/>
              <a:t>, manuscripts from around 1140 AD which describe Rome’s history, associate Peter’s chains with this basilica.</a:t>
            </a:r>
          </a:p>
          <a:p>
            <a:pPr marL="360000" lvl="1" indent="0">
              <a:buNone/>
            </a:pPr>
            <a:r>
              <a:rPr lang="en-US" i="0" dirty="0"/>
              <a:t>The manuscripts explain that Eudoxia, the wife of Roman Emperor Arcadius, founded the church in the early 400’s as a place to keep Peter’s chains, which had been gifted to her on a visit to Jerusalem. </a:t>
            </a:r>
            <a:endParaRPr lang="en-US" dirty="0"/>
          </a:p>
        </p:txBody>
      </p:sp>
    </p:spTree>
    <p:extLst>
      <p:ext uri="{BB962C8B-B14F-4D97-AF65-F5344CB8AC3E}">
        <p14:creationId xmlns:p14="http://schemas.microsoft.com/office/powerpoint/2010/main" val="119731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5BBAC-F196-DC3A-BA1B-430198271D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EF76C4-B7FD-23EC-9327-E3CCE54E60F2}"/>
              </a:ext>
            </a:extLst>
          </p:cNvPr>
          <p:cNvSpPr>
            <a:spLocks noGrp="1"/>
          </p:cNvSpPr>
          <p:nvPr>
            <p:ph type="title"/>
          </p:nvPr>
        </p:nvSpPr>
        <p:spPr/>
        <p:txBody>
          <a:bodyPr/>
          <a:lstStyle/>
          <a:p>
            <a:r>
              <a:rPr lang="en-US" dirty="0"/>
              <a:t>Acts 12:8 (ESV)</a:t>
            </a:r>
          </a:p>
        </p:txBody>
      </p:sp>
      <p:sp>
        <p:nvSpPr>
          <p:cNvPr id="3" name="Content Placeholder 2">
            <a:extLst>
              <a:ext uri="{FF2B5EF4-FFF2-40B4-BE49-F238E27FC236}">
                <a16:creationId xmlns:a16="http://schemas.microsoft.com/office/drawing/2014/main" id="{DBE9B8E7-8D4B-D416-0EBD-BAAC99286D8A}"/>
              </a:ext>
            </a:extLst>
          </p:cNvPr>
          <p:cNvSpPr>
            <a:spLocks noGrp="1"/>
          </p:cNvSpPr>
          <p:nvPr>
            <p:ph idx="1"/>
          </p:nvPr>
        </p:nvSpPr>
        <p:spPr/>
        <p:txBody>
          <a:bodyPr>
            <a:normAutofit/>
          </a:bodyPr>
          <a:lstStyle/>
          <a:p>
            <a:r>
              <a:rPr lang="en-US" dirty="0">
                <a:solidFill>
                  <a:schemeClr val="tx2">
                    <a:lumMod val="75000"/>
                  </a:schemeClr>
                </a:solidFill>
              </a:rPr>
              <a:t>8</a:t>
            </a:r>
            <a:r>
              <a:rPr lang="en-US" dirty="0"/>
              <a:t> And the angel said to him, “</a:t>
            </a:r>
            <a:r>
              <a:rPr lang="en-US" dirty="0">
                <a:solidFill>
                  <a:srgbClr val="FFFF00"/>
                </a:solidFill>
              </a:rPr>
              <a:t>Dress yourself</a:t>
            </a:r>
            <a:r>
              <a:rPr lang="en-US" dirty="0"/>
              <a:t> and put on your </a:t>
            </a:r>
            <a:r>
              <a:rPr lang="en-US" dirty="0">
                <a:solidFill>
                  <a:srgbClr val="FFFF00"/>
                </a:solidFill>
              </a:rPr>
              <a:t>sandals</a:t>
            </a:r>
            <a:r>
              <a:rPr lang="en-US" dirty="0"/>
              <a:t>.” And he did so. And he said to him, “Wrap your </a:t>
            </a:r>
            <a:r>
              <a:rPr lang="en-US" dirty="0">
                <a:solidFill>
                  <a:srgbClr val="FFFF00"/>
                </a:solidFill>
              </a:rPr>
              <a:t>cloak</a:t>
            </a:r>
            <a:r>
              <a:rPr lang="en-US" dirty="0"/>
              <a:t> around you and follow me.” </a:t>
            </a:r>
          </a:p>
          <a:p>
            <a:endParaRPr lang="en-US" dirty="0"/>
          </a:p>
          <a:p>
            <a:r>
              <a:rPr lang="en-US" sz="2400" dirty="0"/>
              <a:t>“Dress yourself” or “put on your sandals.” </a:t>
            </a:r>
          </a:p>
          <a:p>
            <a:pPr lvl="1"/>
            <a:r>
              <a:rPr lang="en-US" sz="2000" dirty="0"/>
              <a:t>Parallels the Passover instruction to eat with “your waist girded” (</a:t>
            </a:r>
            <a:r>
              <a:rPr lang="en-US" sz="2000" dirty="0">
                <a:solidFill>
                  <a:schemeClr val="tx2">
                    <a:lumMod val="75000"/>
                  </a:schemeClr>
                </a:solidFill>
              </a:rPr>
              <a:t>Ex 12:11</a:t>
            </a:r>
            <a:r>
              <a:rPr lang="en-US" sz="2000" dirty="0"/>
              <a:t>) = “be ready.”</a:t>
            </a:r>
          </a:p>
          <a:p>
            <a:pPr lvl="1"/>
            <a:r>
              <a:rPr lang="en-US" sz="2000" dirty="0"/>
              <a:t>Peter likely removed his belt and sandals to sleep. He wasn’t expecting to go anywhere!</a:t>
            </a:r>
          </a:p>
          <a:p>
            <a:r>
              <a:rPr lang="en-US" sz="2400" dirty="0"/>
              <a:t>Peter had likely removed his cloak or outer garment for comfort or as a pillow.</a:t>
            </a:r>
          </a:p>
          <a:p>
            <a:pPr lvl="1"/>
            <a:r>
              <a:rPr lang="en-US" sz="2000" dirty="0"/>
              <a:t>He would need it for the chilly outside air. Passover typically occurs around the end of March. </a:t>
            </a:r>
          </a:p>
          <a:p>
            <a:pPr lvl="1"/>
            <a:r>
              <a:rPr lang="en-US" sz="2000" dirty="0"/>
              <a:t>Remember “Peter warming himself” outside Caiaphas’s house. (</a:t>
            </a:r>
            <a:r>
              <a:rPr lang="en-US" sz="2000" dirty="0">
                <a:solidFill>
                  <a:schemeClr val="tx2">
                    <a:lumMod val="75000"/>
                  </a:schemeClr>
                </a:solidFill>
              </a:rPr>
              <a:t>Mark 14:67</a:t>
            </a:r>
            <a:r>
              <a:rPr lang="en-US" sz="2000" dirty="0"/>
              <a:t>)</a:t>
            </a:r>
          </a:p>
        </p:txBody>
      </p:sp>
    </p:spTree>
    <p:custDataLst>
      <p:tags r:id="rId1"/>
    </p:custDataLst>
    <p:extLst>
      <p:ext uri="{BB962C8B-B14F-4D97-AF65-F5344CB8AC3E}">
        <p14:creationId xmlns:p14="http://schemas.microsoft.com/office/powerpoint/2010/main" val="26008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799E9-970C-4198-4D42-3943FCBFD7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4E103-39CE-8507-CBCE-33467CA18A26}"/>
              </a:ext>
            </a:extLst>
          </p:cNvPr>
          <p:cNvSpPr>
            <a:spLocks noGrp="1"/>
          </p:cNvSpPr>
          <p:nvPr>
            <p:ph type="title"/>
          </p:nvPr>
        </p:nvSpPr>
        <p:spPr/>
        <p:txBody>
          <a:bodyPr/>
          <a:lstStyle/>
          <a:p>
            <a:r>
              <a:rPr lang="en-US" dirty="0"/>
              <a:t>Acts 12:9-10 (ESV)</a:t>
            </a:r>
          </a:p>
        </p:txBody>
      </p:sp>
      <p:sp>
        <p:nvSpPr>
          <p:cNvPr id="3" name="Content Placeholder 2">
            <a:extLst>
              <a:ext uri="{FF2B5EF4-FFF2-40B4-BE49-F238E27FC236}">
                <a16:creationId xmlns:a16="http://schemas.microsoft.com/office/drawing/2014/main" id="{BE31AA35-1C6B-6A7B-F54E-55EF5FD5A7F0}"/>
              </a:ext>
            </a:extLst>
          </p:cNvPr>
          <p:cNvSpPr>
            <a:spLocks noGrp="1"/>
          </p:cNvSpPr>
          <p:nvPr>
            <p:ph idx="1"/>
          </p:nvPr>
        </p:nvSpPr>
        <p:spPr/>
        <p:txBody>
          <a:bodyPr>
            <a:normAutofit fontScale="92500"/>
          </a:bodyPr>
          <a:lstStyle/>
          <a:p>
            <a:r>
              <a:rPr lang="en-US" dirty="0">
                <a:solidFill>
                  <a:schemeClr val="tx2">
                    <a:lumMod val="75000"/>
                  </a:schemeClr>
                </a:solidFill>
              </a:rPr>
              <a:t>9</a:t>
            </a:r>
            <a:r>
              <a:rPr lang="en-US" dirty="0"/>
              <a:t> And he went out and followed him. He did not know that what was being done by the angel was real, but </a:t>
            </a:r>
            <a:r>
              <a:rPr lang="en-US" dirty="0">
                <a:solidFill>
                  <a:srgbClr val="FFFF00"/>
                </a:solidFill>
              </a:rPr>
              <a:t>thought he was seeing a vision</a:t>
            </a:r>
            <a:r>
              <a:rPr lang="en-US" dirty="0"/>
              <a:t>. </a:t>
            </a:r>
            <a:r>
              <a:rPr lang="en-US" dirty="0">
                <a:solidFill>
                  <a:schemeClr val="tx2">
                    <a:lumMod val="75000"/>
                  </a:schemeClr>
                </a:solidFill>
              </a:rPr>
              <a:t>10</a:t>
            </a:r>
            <a:r>
              <a:rPr lang="en-US" dirty="0"/>
              <a:t> When they had passed </a:t>
            </a:r>
            <a:r>
              <a:rPr lang="en-US" dirty="0">
                <a:solidFill>
                  <a:srgbClr val="FFFF00"/>
                </a:solidFill>
              </a:rPr>
              <a:t>the first and the second guard</a:t>
            </a:r>
            <a:r>
              <a:rPr lang="en-US" dirty="0"/>
              <a:t>, they came to the </a:t>
            </a:r>
            <a:r>
              <a:rPr lang="en-US" dirty="0">
                <a:solidFill>
                  <a:srgbClr val="FFFF00"/>
                </a:solidFill>
              </a:rPr>
              <a:t>iron gate </a:t>
            </a:r>
            <a:r>
              <a:rPr lang="en-US" dirty="0"/>
              <a:t>leading into the city. It opened for them </a:t>
            </a:r>
            <a:r>
              <a:rPr lang="en-US" dirty="0">
                <a:solidFill>
                  <a:srgbClr val="FFFF00"/>
                </a:solidFill>
              </a:rPr>
              <a:t>of its own accord</a:t>
            </a:r>
            <a:r>
              <a:rPr lang="en-US" dirty="0"/>
              <a:t>, and they went out and went along one street, and immediately the angel left him.</a:t>
            </a:r>
          </a:p>
          <a:p>
            <a:endParaRPr lang="en-US" dirty="0"/>
          </a:p>
          <a:p>
            <a:r>
              <a:rPr lang="en-US" sz="2400" dirty="0"/>
              <a:t>Peter thought he was seeing a vision. He’d previously had a vision and escaped jail. (v</a:t>
            </a:r>
            <a:r>
              <a:rPr lang="en-US" sz="2400" dirty="0">
                <a:solidFill>
                  <a:schemeClr val="tx2">
                    <a:lumMod val="75000"/>
                  </a:schemeClr>
                </a:solidFill>
              </a:rPr>
              <a:t>9</a:t>
            </a:r>
            <a:r>
              <a:rPr lang="en-US" sz="2400" dirty="0"/>
              <a:t>)</a:t>
            </a:r>
          </a:p>
          <a:p>
            <a:r>
              <a:rPr lang="en-US" sz="2400" dirty="0"/>
              <a:t>Passed the first and second guard = consistent with a squad of four. (v</a:t>
            </a:r>
            <a:r>
              <a:rPr lang="en-US" sz="2400" dirty="0">
                <a:solidFill>
                  <a:schemeClr val="tx2">
                    <a:lumMod val="75000"/>
                  </a:schemeClr>
                </a:solidFill>
              </a:rPr>
              <a:t>10</a:t>
            </a:r>
            <a:r>
              <a:rPr lang="en-US" sz="2400" dirty="0"/>
              <a:t>)</a:t>
            </a:r>
          </a:p>
          <a:p>
            <a:r>
              <a:rPr lang="en-US" sz="2400" dirty="0"/>
              <a:t>The iron gate (v</a:t>
            </a:r>
            <a:r>
              <a:rPr lang="en-US" sz="2400" dirty="0">
                <a:solidFill>
                  <a:schemeClr val="tx2">
                    <a:lumMod val="75000"/>
                  </a:schemeClr>
                </a:solidFill>
              </a:rPr>
              <a:t>10</a:t>
            </a:r>
            <a:r>
              <a:rPr lang="en-US" sz="2400" dirty="0"/>
              <a:t>):</a:t>
            </a:r>
          </a:p>
          <a:p>
            <a:pPr lvl="1"/>
            <a:r>
              <a:rPr lang="en-US" sz="2000" dirty="0"/>
              <a:t>More robust than the public jail in </a:t>
            </a:r>
            <a:r>
              <a:rPr lang="en-US" sz="2000" dirty="0">
                <a:solidFill>
                  <a:schemeClr val="tx2">
                    <a:lumMod val="75000"/>
                  </a:schemeClr>
                </a:solidFill>
              </a:rPr>
              <a:t>Acts 5</a:t>
            </a:r>
            <a:r>
              <a:rPr lang="en-US" sz="2000" dirty="0"/>
              <a:t> which is described as having a door.</a:t>
            </a:r>
          </a:p>
          <a:p>
            <a:pPr lvl="1"/>
            <a:r>
              <a:rPr lang="en-US" sz="2000" dirty="0"/>
              <a:t>“Opened for them of its own accord” = gr: </a:t>
            </a:r>
            <a:r>
              <a:rPr lang="en-US" sz="2000" i="1" dirty="0" err="1"/>
              <a:t>automatos</a:t>
            </a:r>
            <a:r>
              <a:rPr lang="en-US" sz="2000" i="1" dirty="0"/>
              <a:t>, auto</a:t>
            </a:r>
            <a:r>
              <a:rPr lang="en-US" sz="2000" dirty="0"/>
              <a:t>=“self”, </a:t>
            </a:r>
            <a:r>
              <a:rPr lang="en-US" sz="2000" i="1" dirty="0" err="1"/>
              <a:t>matos</a:t>
            </a:r>
            <a:r>
              <a:rPr lang="en-US" sz="2000" dirty="0"/>
              <a:t>=“will”.</a:t>
            </a:r>
          </a:p>
          <a:p>
            <a:pPr marL="0" indent="0">
              <a:buNone/>
            </a:pPr>
            <a:endParaRPr lang="en-US" dirty="0"/>
          </a:p>
        </p:txBody>
      </p:sp>
    </p:spTree>
    <p:custDataLst>
      <p:tags r:id="rId1"/>
    </p:custDataLst>
    <p:extLst>
      <p:ext uri="{BB962C8B-B14F-4D97-AF65-F5344CB8AC3E}">
        <p14:creationId xmlns:p14="http://schemas.microsoft.com/office/powerpoint/2010/main" val="110820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300FE-5A19-2F41-EDC9-C2A8A78BE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42D4C-9B6D-ACBC-8592-30B417B4150A}"/>
              </a:ext>
            </a:extLst>
          </p:cNvPr>
          <p:cNvSpPr>
            <a:spLocks noGrp="1"/>
          </p:cNvSpPr>
          <p:nvPr>
            <p:ph type="title"/>
          </p:nvPr>
        </p:nvSpPr>
        <p:spPr/>
        <p:txBody>
          <a:bodyPr/>
          <a:lstStyle/>
          <a:p>
            <a:r>
              <a:rPr lang="en-US" dirty="0"/>
              <a:t>Acts 12:11 (ESV)</a:t>
            </a:r>
          </a:p>
        </p:txBody>
      </p:sp>
      <p:sp>
        <p:nvSpPr>
          <p:cNvPr id="3" name="Content Placeholder 2">
            <a:extLst>
              <a:ext uri="{FF2B5EF4-FFF2-40B4-BE49-F238E27FC236}">
                <a16:creationId xmlns:a16="http://schemas.microsoft.com/office/drawing/2014/main" id="{20427C2F-8FB4-946C-A15B-F749123C27A7}"/>
              </a:ext>
            </a:extLst>
          </p:cNvPr>
          <p:cNvSpPr>
            <a:spLocks noGrp="1"/>
          </p:cNvSpPr>
          <p:nvPr>
            <p:ph idx="1"/>
          </p:nvPr>
        </p:nvSpPr>
        <p:spPr/>
        <p:txBody>
          <a:bodyPr>
            <a:normAutofit/>
          </a:bodyPr>
          <a:lstStyle/>
          <a:p>
            <a:r>
              <a:rPr lang="en-US" dirty="0">
                <a:solidFill>
                  <a:schemeClr val="tx2">
                    <a:lumMod val="75000"/>
                  </a:schemeClr>
                </a:solidFill>
              </a:rPr>
              <a:t>11</a:t>
            </a:r>
            <a:r>
              <a:rPr lang="en-US" dirty="0"/>
              <a:t> When Peter came to himself, he said, “</a:t>
            </a:r>
            <a:r>
              <a:rPr lang="en-US" dirty="0">
                <a:solidFill>
                  <a:srgbClr val="FFFF00"/>
                </a:solidFill>
              </a:rPr>
              <a:t>Now I am sure </a:t>
            </a:r>
            <a:r>
              <a:rPr lang="en-US" dirty="0"/>
              <a:t>that the Lord has sent his angel and rescued me from the hand of Herod and from all that the Jewish people were expecting.” </a:t>
            </a:r>
          </a:p>
          <a:p>
            <a:endParaRPr lang="en-US" dirty="0"/>
          </a:p>
          <a:p>
            <a:r>
              <a:rPr lang="en-US" sz="2400" dirty="0"/>
              <a:t>Was Peter now sure that it wasn’t a dream, or was he sure of his mission?</a:t>
            </a:r>
            <a:endParaRPr lang="en-US" dirty="0"/>
          </a:p>
          <a:p>
            <a:pPr lvl="1"/>
            <a:r>
              <a:rPr lang="en-US" dirty="0"/>
              <a:t>Certainly, he now knew it was not a dream.</a:t>
            </a:r>
          </a:p>
          <a:p>
            <a:pPr lvl="1"/>
            <a:r>
              <a:rPr lang="en-US" dirty="0"/>
              <a:t>He was expecting death, culmination of ~13 years on mission since meeting Jesus.</a:t>
            </a:r>
          </a:p>
          <a:p>
            <a:pPr lvl="2"/>
            <a:r>
              <a:rPr lang="en-US" dirty="0"/>
              <a:t>Climaxing in Cornelius’s baptism and the Holy Spirit descending on gentiles.</a:t>
            </a:r>
          </a:p>
          <a:p>
            <a:pPr lvl="1"/>
            <a:r>
              <a:rPr lang="en-US" dirty="0"/>
              <a:t>“</a:t>
            </a:r>
            <a:r>
              <a:rPr lang="en-US" dirty="0">
                <a:solidFill>
                  <a:srgbClr val="FFFF00"/>
                </a:solidFill>
              </a:rPr>
              <a:t>Peter’s miraculous preservation in Acts 12 functions narratively as divine vindication of the mission Peter had just undertaken.</a:t>
            </a:r>
            <a:r>
              <a:rPr lang="en-US" dirty="0"/>
              <a:t>” </a:t>
            </a:r>
          </a:p>
        </p:txBody>
      </p:sp>
    </p:spTree>
    <p:custDataLst>
      <p:tags r:id="rId1"/>
    </p:custDataLst>
    <p:extLst>
      <p:ext uri="{BB962C8B-B14F-4D97-AF65-F5344CB8AC3E}">
        <p14:creationId xmlns:p14="http://schemas.microsoft.com/office/powerpoint/2010/main" val="316852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50004-A87B-88E6-6BB4-E120622BB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66EA2-8CAC-63E4-C851-F71C0EC6B500}"/>
              </a:ext>
            </a:extLst>
          </p:cNvPr>
          <p:cNvSpPr>
            <a:spLocks noGrp="1"/>
          </p:cNvSpPr>
          <p:nvPr>
            <p:ph type="title"/>
          </p:nvPr>
        </p:nvSpPr>
        <p:spPr/>
        <p:txBody>
          <a:bodyPr/>
          <a:lstStyle/>
          <a:p>
            <a:r>
              <a:rPr lang="en-US" dirty="0"/>
              <a:t>Acts 12:12-14 (ESV)</a:t>
            </a:r>
          </a:p>
        </p:txBody>
      </p:sp>
      <p:sp>
        <p:nvSpPr>
          <p:cNvPr id="3" name="Content Placeholder 2">
            <a:extLst>
              <a:ext uri="{FF2B5EF4-FFF2-40B4-BE49-F238E27FC236}">
                <a16:creationId xmlns:a16="http://schemas.microsoft.com/office/drawing/2014/main" id="{2809AC7E-0965-AE86-85CF-8B65B7B69904}"/>
              </a:ext>
            </a:extLst>
          </p:cNvPr>
          <p:cNvSpPr>
            <a:spLocks noGrp="1"/>
          </p:cNvSpPr>
          <p:nvPr>
            <p:ph idx="1"/>
          </p:nvPr>
        </p:nvSpPr>
        <p:spPr/>
        <p:txBody>
          <a:bodyPr>
            <a:normAutofit/>
          </a:bodyPr>
          <a:lstStyle/>
          <a:p>
            <a:r>
              <a:rPr lang="en-US" dirty="0">
                <a:solidFill>
                  <a:schemeClr val="tx2">
                    <a:lumMod val="75000"/>
                  </a:schemeClr>
                </a:solidFill>
              </a:rPr>
              <a:t>12</a:t>
            </a:r>
            <a:r>
              <a:rPr lang="en-US" dirty="0"/>
              <a:t> </a:t>
            </a:r>
            <a:r>
              <a:rPr lang="en-US" dirty="0">
                <a:solidFill>
                  <a:srgbClr val="FFFF00"/>
                </a:solidFill>
              </a:rPr>
              <a:t>When he realized this</a:t>
            </a:r>
            <a:r>
              <a:rPr lang="en-US" dirty="0"/>
              <a:t>, he went to the house of Mary, the mother of John whose other name was Mark, where </a:t>
            </a:r>
            <a:r>
              <a:rPr lang="en-US" dirty="0">
                <a:solidFill>
                  <a:srgbClr val="FFFF00"/>
                </a:solidFill>
              </a:rPr>
              <a:t>many</a:t>
            </a:r>
            <a:r>
              <a:rPr lang="en-US" dirty="0"/>
              <a:t> were gathered together and were praying. </a:t>
            </a:r>
            <a:r>
              <a:rPr lang="en-US" dirty="0">
                <a:solidFill>
                  <a:schemeClr val="tx2">
                    <a:lumMod val="75000"/>
                  </a:schemeClr>
                </a:solidFill>
              </a:rPr>
              <a:t>13</a:t>
            </a:r>
            <a:r>
              <a:rPr lang="en-US" dirty="0"/>
              <a:t> And when he knocked at the </a:t>
            </a:r>
            <a:r>
              <a:rPr lang="en-US" dirty="0">
                <a:solidFill>
                  <a:srgbClr val="FFFF00"/>
                </a:solidFill>
              </a:rPr>
              <a:t>door of the gateway</a:t>
            </a:r>
            <a:r>
              <a:rPr lang="en-US" dirty="0"/>
              <a:t>, a servant girl named Rhoda came to answer. </a:t>
            </a:r>
            <a:r>
              <a:rPr lang="en-US" dirty="0">
                <a:solidFill>
                  <a:schemeClr val="tx2">
                    <a:lumMod val="75000"/>
                  </a:schemeClr>
                </a:solidFill>
              </a:rPr>
              <a:t>14</a:t>
            </a:r>
            <a:r>
              <a:rPr lang="en-US" dirty="0"/>
              <a:t> </a:t>
            </a:r>
            <a:r>
              <a:rPr lang="en-US" dirty="0">
                <a:solidFill>
                  <a:srgbClr val="FFFF00"/>
                </a:solidFill>
              </a:rPr>
              <a:t>Recognizing Peter’s voice</a:t>
            </a:r>
            <a:r>
              <a:rPr lang="en-US" dirty="0"/>
              <a:t>, in her joy she did not open the gate but ran in and reported that Peter was standing at the gate.</a:t>
            </a:r>
          </a:p>
          <a:p>
            <a:endParaRPr lang="en-US" dirty="0"/>
          </a:p>
          <a:p>
            <a:r>
              <a:rPr lang="en-US" sz="2400" dirty="0"/>
              <a:t>“When he realized this” – I’ve got work to continue! (v</a:t>
            </a:r>
            <a:r>
              <a:rPr lang="en-US" sz="2400" dirty="0">
                <a:solidFill>
                  <a:schemeClr val="tx2">
                    <a:lumMod val="75000"/>
                  </a:schemeClr>
                </a:solidFill>
              </a:rPr>
              <a:t>12</a:t>
            </a:r>
            <a:r>
              <a:rPr lang="en-US" sz="2400" dirty="0"/>
              <a:t>)</a:t>
            </a:r>
          </a:p>
          <a:p>
            <a:r>
              <a:rPr lang="en-US" sz="2400" dirty="0"/>
              <a:t>Likely a wealthy family: many gathered, door of the gateway, servant. (v</a:t>
            </a:r>
            <a:r>
              <a:rPr lang="en-US" sz="2400" dirty="0">
                <a:solidFill>
                  <a:schemeClr val="tx2">
                    <a:lumMod val="75000"/>
                  </a:schemeClr>
                </a:solidFill>
              </a:rPr>
              <a:t>12,13</a:t>
            </a:r>
            <a:r>
              <a:rPr lang="en-US" sz="2400" dirty="0"/>
              <a:t>)</a:t>
            </a:r>
          </a:p>
          <a:p>
            <a:r>
              <a:rPr lang="en-US" sz="2400" dirty="0"/>
              <a:t>Peter’s voice was recognized, as at Caiaphas’s house. (</a:t>
            </a:r>
            <a:r>
              <a:rPr lang="en-US" sz="2400" dirty="0">
                <a:solidFill>
                  <a:schemeClr val="tx2">
                    <a:lumMod val="75000"/>
                  </a:schemeClr>
                </a:solidFill>
              </a:rPr>
              <a:t>Mark 14:70</a:t>
            </a:r>
            <a:r>
              <a:rPr lang="en-US" sz="2400" dirty="0"/>
              <a:t>)</a:t>
            </a:r>
          </a:p>
        </p:txBody>
      </p:sp>
    </p:spTree>
    <p:custDataLst>
      <p:tags r:id="rId1"/>
    </p:custDataLst>
    <p:extLst>
      <p:ext uri="{BB962C8B-B14F-4D97-AF65-F5344CB8AC3E}">
        <p14:creationId xmlns:p14="http://schemas.microsoft.com/office/powerpoint/2010/main" val="333834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D21DA-DCA9-4FE6-7FC0-FB94061D27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C092E-D0BD-B7BA-50FA-4CB9E2E8A6D6}"/>
              </a:ext>
            </a:extLst>
          </p:cNvPr>
          <p:cNvSpPr>
            <a:spLocks noGrp="1"/>
          </p:cNvSpPr>
          <p:nvPr>
            <p:ph type="title"/>
          </p:nvPr>
        </p:nvSpPr>
        <p:spPr/>
        <p:txBody>
          <a:bodyPr/>
          <a:lstStyle/>
          <a:p>
            <a:r>
              <a:rPr lang="en-US" dirty="0"/>
              <a:t>Acts 12:15-16 (ESV)</a:t>
            </a:r>
          </a:p>
        </p:txBody>
      </p:sp>
      <p:sp>
        <p:nvSpPr>
          <p:cNvPr id="3" name="Content Placeholder 2">
            <a:extLst>
              <a:ext uri="{FF2B5EF4-FFF2-40B4-BE49-F238E27FC236}">
                <a16:creationId xmlns:a16="http://schemas.microsoft.com/office/drawing/2014/main" id="{FD13489D-3371-9765-D283-2E92EECAC3AB}"/>
              </a:ext>
            </a:extLst>
          </p:cNvPr>
          <p:cNvSpPr>
            <a:spLocks noGrp="1"/>
          </p:cNvSpPr>
          <p:nvPr>
            <p:ph idx="1"/>
          </p:nvPr>
        </p:nvSpPr>
        <p:spPr/>
        <p:txBody>
          <a:bodyPr>
            <a:normAutofit/>
          </a:bodyPr>
          <a:lstStyle/>
          <a:p>
            <a:r>
              <a:rPr lang="en-US" dirty="0">
                <a:solidFill>
                  <a:schemeClr val="tx2">
                    <a:lumMod val="75000"/>
                  </a:schemeClr>
                </a:solidFill>
              </a:rPr>
              <a:t>15</a:t>
            </a:r>
            <a:r>
              <a:rPr lang="en-US" dirty="0"/>
              <a:t> They said to her, “</a:t>
            </a:r>
            <a:r>
              <a:rPr lang="en-US" dirty="0">
                <a:solidFill>
                  <a:srgbClr val="FFFF00"/>
                </a:solidFill>
              </a:rPr>
              <a:t>You are out of your mind</a:t>
            </a:r>
            <a:r>
              <a:rPr lang="en-US" dirty="0"/>
              <a:t>.” But she kept insisting that it was so, and they kept saying, “It is his angel!” </a:t>
            </a:r>
            <a:r>
              <a:rPr lang="en-US" dirty="0">
                <a:solidFill>
                  <a:schemeClr val="tx2">
                    <a:lumMod val="75000"/>
                  </a:schemeClr>
                </a:solidFill>
              </a:rPr>
              <a:t>16</a:t>
            </a:r>
            <a:r>
              <a:rPr lang="en-US" dirty="0"/>
              <a:t> </a:t>
            </a:r>
            <a:r>
              <a:rPr lang="en-US" dirty="0">
                <a:solidFill>
                  <a:srgbClr val="FFFF00"/>
                </a:solidFill>
              </a:rPr>
              <a:t>But Peter continued knocking</a:t>
            </a:r>
            <a:r>
              <a:rPr lang="en-US" dirty="0"/>
              <a:t>, and when they opened, they saw him and </a:t>
            </a:r>
            <a:r>
              <a:rPr lang="en-US" dirty="0">
                <a:solidFill>
                  <a:srgbClr val="FFFF00"/>
                </a:solidFill>
              </a:rPr>
              <a:t>were amazed</a:t>
            </a:r>
            <a:r>
              <a:rPr lang="en-US" dirty="0"/>
              <a:t>.</a:t>
            </a:r>
          </a:p>
          <a:p>
            <a:endParaRPr lang="en-US" dirty="0"/>
          </a:p>
          <a:p>
            <a:r>
              <a:rPr lang="en-US" dirty="0"/>
              <a:t>The church had been praying earnestly (v</a:t>
            </a:r>
            <a:r>
              <a:rPr lang="en-US" dirty="0">
                <a:solidFill>
                  <a:schemeClr val="tx2">
                    <a:lumMod val="75000"/>
                  </a:schemeClr>
                </a:solidFill>
              </a:rPr>
              <a:t>5</a:t>
            </a:r>
            <a:r>
              <a:rPr lang="en-US" dirty="0"/>
              <a:t>)</a:t>
            </a:r>
          </a:p>
          <a:p>
            <a:r>
              <a:rPr lang="en-US" dirty="0"/>
              <a:t>The gathering did not believe Rhoda (v</a:t>
            </a:r>
            <a:r>
              <a:rPr lang="en-US" dirty="0">
                <a:solidFill>
                  <a:schemeClr val="tx2">
                    <a:lumMod val="75000"/>
                  </a:schemeClr>
                </a:solidFill>
              </a:rPr>
              <a:t>15</a:t>
            </a:r>
            <a:r>
              <a:rPr lang="en-US" dirty="0"/>
              <a:t>)</a:t>
            </a:r>
          </a:p>
          <a:p>
            <a:pPr lvl="1"/>
            <a:r>
              <a:rPr lang="en-US" dirty="0"/>
              <a:t>“You are out of your mind,” “It’s Peter I’m sure,” “It is his angel.”</a:t>
            </a:r>
          </a:p>
          <a:p>
            <a:pPr lvl="1"/>
            <a:r>
              <a:rPr lang="en-US" dirty="0"/>
              <a:t>“But Peter continued knocking,” perhaps quietly? (v</a:t>
            </a:r>
            <a:r>
              <a:rPr lang="en-US" dirty="0">
                <a:solidFill>
                  <a:schemeClr val="tx2">
                    <a:lumMod val="75000"/>
                  </a:schemeClr>
                </a:solidFill>
              </a:rPr>
              <a:t>15</a:t>
            </a:r>
            <a:r>
              <a:rPr lang="en-US" dirty="0"/>
              <a:t>)</a:t>
            </a:r>
          </a:p>
          <a:p>
            <a:r>
              <a:rPr lang="en-US" dirty="0"/>
              <a:t>The gathering was amazed that their prayer had been answered. (v</a:t>
            </a:r>
            <a:r>
              <a:rPr lang="en-US" dirty="0">
                <a:solidFill>
                  <a:schemeClr val="tx2">
                    <a:lumMod val="75000"/>
                  </a:schemeClr>
                </a:solidFill>
              </a:rPr>
              <a:t>16</a:t>
            </a:r>
            <a:r>
              <a:rPr lang="en-US" dirty="0"/>
              <a:t>)</a:t>
            </a:r>
          </a:p>
          <a:p>
            <a:pPr lvl="1"/>
            <a:r>
              <a:rPr lang="en-US" dirty="0"/>
              <a:t>People also “amazed” at Pentecost (</a:t>
            </a:r>
            <a:r>
              <a:rPr lang="en-US" dirty="0">
                <a:solidFill>
                  <a:schemeClr val="accent1">
                    <a:lumMod val="60000"/>
                    <a:lumOff val="40000"/>
                  </a:schemeClr>
                </a:solidFill>
              </a:rPr>
              <a:t>Acts 2:7</a:t>
            </a:r>
            <a:r>
              <a:rPr lang="en-US" dirty="0"/>
              <a:t>), Holy Spirit on gentiles (</a:t>
            </a:r>
            <a:r>
              <a:rPr lang="en-US" dirty="0">
                <a:solidFill>
                  <a:schemeClr val="tx2">
                    <a:lumMod val="75000"/>
                  </a:schemeClr>
                </a:solidFill>
              </a:rPr>
              <a:t>Acts 10:45</a:t>
            </a:r>
            <a:r>
              <a:rPr lang="en-US" dirty="0"/>
              <a:t>)</a:t>
            </a:r>
          </a:p>
          <a:p>
            <a:endParaRPr lang="en-US" dirty="0"/>
          </a:p>
        </p:txBody>
      </p:sp>
    </p:spTree>
    <p:custDataLst>
      <p:tags r:id="rId1"/>
    </p:custDataLst>
    <p:extLst>
      <p:ext uri="{BB962C8B-B14F-4D97-AF65-F5344CB8AC3E}">
        <p14:creationId xmlns:p14="http://schemas.microsoft.com/office/powerpoint/2010/main" val="199591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07AC2-EAD5-1D3C-0F68-BE944F90C21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6487002-1E26-4068-DE70-9C816274B979}"/>
              </a:ext>
            </a:extLst>
          </p:cNvPr>
          <p:cNvSpPr>
            <a:spLocks noGrp="1"/>
          </p:cNvSpPr>
          <p:nvPr>
            <p:ph type="title"/>
          </p:nvPr>
        </p:nvSpPr>
        <p:spPr>
          <a:xfrm>
            <a:off x="1074420" y="1031875"/>
            <a:ext cx="10069830" cy="4120227"/>
          </a:xfrm>
        </p:spPr>
        <p:txBody>
          <a:bodyPr/>
          <a:lstStyle/>
          <a:p>
            <a:r>
              <a:rPr lang="en-US" dirty="0"/>
              <a:t>He Left and Went to Another Place</a:t>
            </a:r>
            <a:br>
              <a:rPr lang="en-US" dirty="0"/>
            </a:br>
            <a:r>
              <a:rPr lang="en-US" dirty="0"/>
              <a:t>(</a:t>
            </a:r>
            <a:r>
              <a:rPr lang="en-US" dirty="0">
                <a:solidFill>
                  <a:schemeClr val="tx2">
                    <a:lumMod val="75000"/>
                  </a:schemeClr>
                </a:solidFill>
              </a:rPr>
              <a:t>Acts 12:1–17</a:t>
            </a:r>
            <a:r>
              <a:rPr lang="en-US" dirty="0"/>
              <a:t>)</a:t>
            </a:r>
            <a:br>
              <a:rPr lang="en-US" dirty="0"/>
            </a:br>
            <a:r>
              <a:rPr lang="en-US" dirty="0"/>
              <a:t>or The Power of Silence</a:t>
            </a:r>
            <a:br>
              <a:rPr lang="en-US" dirty="0"/>
            </a:br>
            <a:br>
              <a:rPr lang="en-US" dirty="0"/>
            </a:br>
            <a:br>
              <a:rPr lang="en-US" dirty="0"/>
            </a:br>
            <a:r>
              <a:rPr lang="en-US" dirty="0"/>
              <a:t>Peter Ireland</a:t>
            </a:r>
          </a:p>
        </p:txBody>
      </p:sp>
    </p:spTree>
    <p:extLst>
      <p:ext uri="{BB962C8B-B14F-4D97-AF65-F5344CB8AC3E}">
        <p14:creationId xmlns:p14="http://schemas.microsoft.com/office/powerpoint/2010/main" val="1471851997"/>
      </p:ext>
    </p:extLst>
  </p:cSld>
  <p:clrMapOvr>
    <a:masterClrMapping/>
  </p:clrMapOvr>
  <mc:AlternateContent xmlns:mc="http://schemas.openxmlformats.org/markup-compatibility/2006" xmlns:p14="http://schemas.microsoft.com/office/powerpoint/2010/main">
    <mc:Choice Requires="p14">
      <p:transition spd="slow" p14:dur="2000" advTm="8380"/>
    </mc:Choice>
    <mc:Fallback xmlns="">
      <p:transition spd="slow" advTm="838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88644-C063-764A-D3D0-2206CC0D88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C3F98-3ED8-F8B7-2AF3-F2BE634AF055}"/>
              </a:ext>
            </a:extLst>
          </p:cNvPr>
          <p:cNvSpPr>
            <a:spLocks noGrp="1"/>
          </p:cNvSpPr>
          <p:nvPr>
            <p:ph type="title"/>
          </p:nvPr>
        </p:nvSpPr>
        <p:spPr/>
        <p:txBody>
          <a:bodyPr/>
          <a:lstStyle/>
          <a:p>
            <a:r>
              <a:rPr lang="en-US" dirty="0"/>
              <a:t>Acts 12:17a (ESV)</a:t>
            </a:r>
          </a:p>
        </p:txBody>
      </p:sp>
      <p:sp>
        <p:nvSpPr>
          <p:cNvPr id="3" name="Content Placeholder 2">
            <a:extLst>
              <a:ext uri="{FF2B5EF4-FFF2-40B4-BE49-F238E27FC236}">
                <a16:creationId xmlns:a16="http://schemas.microsoft.com/office/drawing/2014/main" id="{BBA61A1B-05E1-1FDF-A28F-608DCC71E506}"/>
              </a:ext>
            </a:extLst>
          </p:cNvPr>
          <p:cNvSpPr>
            <a:spLocks noGrp="1"/>
          </p:cNvSpPr>
          <p:nvPr>
            <p:ph idx="1"/>
          </p:nvPr>
        </p:nvSpPr>
        <p:spPr/>
        <p:txBody>
          <a:bodyPr>
            <a:normAutofit/>
          </a:bodyPr>
          <a:lstStyle/>
          <a:p>
            <a:r>
              <a:rPr lang="en-US" dirty="0">
                <a:solidFill>
                  <a:schemeClr val="tx2">
                    <a:lumMod val="75000"/>
                  </a:schemeClr>
                </a:solidFill>
              </a:rPr>
              <a:t>17</a:t>
            </a:r>
            <a:r>
              <a:rPr lang="en-US" dirty="0"/>
              <a:t> But motioning to them with his hand to be silent, he described to them how the Lord had brought him out of the prison. And he said, “</a:t>
            </a:r>
            <a:r>
              <a:rPr lang="en-US" dirty="0">
                <a:solidFill>
                  <a:srgbClr val="FFFF00"/>
                </a:solidFill>
              </a:rPr>
              <a:t>Tell these things to James</a:t>
            </a:r>
            <a:r>
              <a:rPr lang="en-US" dirty="0"/>
              <a:t> and to the brothers.”</a:t>
            </a:r>
          </a:p>
          <a:p>
            <a:endParaRPr lang="en-US" dirty="0"/>
          </a:p>
          <a:p>
            <a:r>
              <a:rPr lang="en-US" dirty="0"/>
              <a:t>“Tell James,” is the first mention of Jesus’s brother in Acts. </a:t>
            </a:r>
          </a:p>
          <a:p>
            <a:pPr lvl="1"/>
            <a:r>
              <a:rPr lang="en-US" dirty="0"/>
              <a:t>Handover notes to new Jerusalem leadership.</a:t>
            </a:r>
          </a:p>
          <a:p>
            <a:pPr lvl="1"/>
            <a:r>
              <a:rPr lang="en-US" dirty="0"/>
              <a:t>“I was right to accept gentiles!” which the Jewish Christians had struggled with.</a:t>
            </a:r>
          </a:p>
          <a:p>
            <a:pPr lvl="1"/>
            <a:r>
              <a:rPr lang="en-US" dirty="0"/>
              <a:t>In the next few years, James writes, “The prayer of a righteous person is very powerful in its effect.” (</a:t>
            </a:r>
            <a:r>
              <a:rPr lang="en-US" dirty="0">
                <a:solidFill>
                  <a:schemeClr val="tx2">
                    <a:lumMod val="75000"/>
                  </a:schemeClr>
                </a:solidFill>
              </a:rPr>
              <a:t>James 5:16</a:t>
            </a:r>
            <a:r>
              <a:rPr lang="en-US" dirty="0"/>
              <a:t>)</a:t>
            </a:r>
          </a:p>
        </p:txBody>
      </p:sp>
    </p:spTree>
    <p:custDataLst>
      <p:tags r:id="rId1"/>
    </p:custDataLst>
    <p:extLst>
      <p:ext uri="{BB962C8B-B14F-4D97-AF65-F5344CB8AC3E}">
        <p14:creationId xmlns:p14="http://schemas.microsoft.com/office/powerpoint/2010/main" val="412909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47631-FE29-C025-DE49-DC1BC75D2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EC3639-5919-28AA-9969-64399F898ACC}"/>
              </a:ext>
            </a:extLst>
          </p:cNvPr>
          <p:cNvSpPr>
            <a:spLocks noGrp="1"/>
          </p:cNvSpPr>
          <p:nvPr>
            <p:ph type="title"/>
          </p:nvPr>
        </p:nvSpPr>
        <p:spPr/>
        <p:txBody>
          <a:bodyPr/>
          <a:lstStyle/>
          <a:p>
            <a:r>
              <a:rPr lang="en-US" dirty="0"/>
              <a:t>Acts 12:17b (ESV)</a:t>
            </a:r>
          </a:p>
        </p:txBody>
      </p:sp>
      <p:sp>
        <p:nvSpPr>
          <p:cNvPr id="3" name="Content Placeholder 2">
            <a:extLst>
              <a:ext uri="{FF2B5EF4-FFF2-40B4-BE49-F238E27FC236}">
                <a16:creationId xmlns:a16="http://schemas.microsoft.com/office/drawing/2014/main" id="{12576CA8-EC36-BD54-FCFA-7D4D4B40D08F}"/>
              </a:ext>
            </a:extLst>
          </p:cNvPr>
          <p:cNvSpPr>
            <a:spLocks noGrp="1"/>
          </p:cNvSpPr>
          <p:nvPr>
            <p:ph idx="1"/>
          </p:nvPr>
        </p:nvSpPr>
        <p:spPr/>
        <p:txBody>
          <a:bodyPr>
            <a:normAutofit/>
          </a:bodyPr>
          <a:lstStyle/>
          <a:p>
            <a:r>
              <a:rPr lang="en-US" dirty="0">
                <a:solidFill>
                  <a:schemeClr val="tx2">
                    <a:lumMod val="75000"/>
                  </a:schemeClr>
                </a:solidFill>
              </a:rPr>
              <a:t>17b</a:t>
            </a:r>
            <a:r>
              <a:rPr lang="en-US" dirty="0"/>
              <a:t> </a:t>
            </a:r>
            <a:r>
              <a:rPr lang="en-US" dirty="0">
                <a:solidFill>
                  <a:srgbClr val="FFFF00"/>
                </a:solidFill>
              </a:rPr>
              <a:t>Then he departed and went to another place</a:t>
            </a:r>
            <a:r>
              <a:rPr lang="en-US" dirty="0"/>
              <a:t>.</a:t>
            </a:r>
          </a:p>
          <a:p>
            <a:r>
              <a:rPr lang="en-US" dirty="0"/>
              <a:t>Where did Peter go? What did he do?</a:t>
            </a:r>
          </a:p>
          <a:p>
            <a:pPr lvl="1"/>
            <a:r>
              <a:rPr lang="en-US" dirty="0"/>
              <a:t>Flee from Agrippa’s jurisdiction and the influence of the Jerusalem Jews ~41 AD</a:t>
            </a:r>
          </a:p>
          <a:p>
            <a:pPr lvl="1"/>
            <a:r>
              <a:rPr lang="en-US" dirty="0"/>
              <a:t>Peter was with Paul in </a:t>
            </a:r>
            <a:r>
              <a:rPr lang="en-US" dirty="0">
                <a:solidFill>
                  <a:srgbClr val="FFFF00"/>
                </a:solidFill>
              </a:rPr>
              <a:t>Antioch</a:t>
            </a:r>
            <a:r>
              <a:rPr lang="en-US" dirty="0"/>
              <a:t> 46 AD. (</a:t>
            </a:r>
            <a:r>
              <a:rPr lang="en-US" dirty="0">
                <a:solidFill>
                  <a:schemeClr val="tx2">
                    <a:lumMod val="90000"/>
                  </a:schemeClr>
                </a:solidFill>
              </a:rPr>
              <a:t>Galatians 2</a:t>
            </a:r>
            <a:r>
              <a:rPr lang="en-US" dirty="0"/>
              <a:t>)</a:t>
            </a:r>
          </a:p>
          <a:p>
            <a:pPr lvl="1"/>
            <a:r>
              <a:rPr lang="en-US" dirty="0"/>
              <a:t>Peter attended the </a:t>
            </a:r>
            <a:r>
              <a:rPr lang="en-US" dirty="0">
                <a:solidFill>
                  <a:srgbClr val="FFFF00"/>
                </a:solidFill>
              </a:rPr>
              <a:t>Jerusalem Council</a:t>
            </a:r>
            <a:r>
              <a:rPr lang="en-US" dirty="0"/>
              <a:t> ~49 AD. (</a:t>
            </a:r>
            <a:r>
              <a:rPr lang="en-US" dirty="0">
                <a:solidFill>
                  <a:schemeClr val="tx2">
                    <a:lumMod val="90000"/>
                  </a:schemeClr>
                </a:solidFill>
              </a:rPr>
              <a:t>Acts 15:6-11</a:t>
            </a:r>
            <a:r>
              <a:rPr lang="en-US" dirty="0"/>
              <a:t>)</a:t>
            </a:r>
          </a:p>
          <a:p>
            <a:pPr lvl="1"/>
            <a:r>
              <a:rPr lang="en-US" dirty="0"/>
              <a:t>In 55/56 AD, Paul’s letter suggests that Peter (Cephas) had spent time in </a:t>
            </a:r>
            <a:r>
              <a:rPr lang="en-US" dirty="0">
                <a:solidFill>
                  <a:srgbClr val="FFFF00"/>
                </a:solidFill>
              </a:rPr>
              <a:t>Corinth</a:t>
            </a:r>
            <a:r>
              <a:rPr lang="en-US" dirty="0"/>
              <a:t>. (</a:t>
            </a:r>
            <a:r>
              <a:rPr lang="en-US" dirty="0">
                <a:solidFill>
                  <a:schemeClr val="tx2">
                    <a:lumMod val="90000"/>
                  </a:schemeClr>
                </a:solidFill>
              </a:rPr>
              <a:t>1 Corinthians 1:12, 3:22, 9:5, 15:5</a:t>
            </a:r>
            <a:r>
              <a:rPr lang="en-US" dirty="0"/>
              <a:t>)</a:t>
            </a:r>
          </a:p>
          <a:p>
            <a:pPr lvl="1"/>
            <a:r>
              <a:rPr lang="en-US" dirty="0"/>
              <a:t>In early 57 AD, Paul’s letter to the </a:t>
            </a:r>
            <a:r>
              <a:rPr lang="en-US" dirty="0">
                <a:solidFill>
                  <a:schemeClr val="tx2">
                    <a:lumMod val="75000"/>
                  </a:schemeClr>
                </a:solidFill>
              </a:rPr>
              <a:t>Romans</a:t>
            </a:r>
            <a:r>
              <a:rPr lang="en-US" dirty="0"/>
              <a:t> does not mention Peter.</a:t>
            </a:r>
          </a:p>
          <a:p>
            <a:pPr lvl="1"/>
            <a:r>
              <a:rPr lang="en-US" dirty="0"/>
              <a:t>Peter wrote </a:t>
            </a:r>
            <a:r>
              <a:rPr lang="en-US" dirty="0">
                <a:solidFill>
                  <a:schemeClr val="tx2">
                    <a:lumMod val="75000"/>
                  </a:schemeClr>
                </a:solidFill>
              </a:rPr>
              <a:t>1 Peter</a:t>
            </a:r>
            <a:r>
              <a:rPr lang="en-US" dirty="0"/>
              <a:t> from “Babylon”, used for “</a:t>
            </a:r>
            <a:r>
              <a:rPr lang="en-US" dirty="0">
                <a:solidFill>
                  <a:srgbClr val="FFFF00"/>
                </a:solidFill>
              </a:rPr>
              <a:t>Rome.</a:t>
            </a:r>
            <a:r>
              <a:rPr lang="en-US" dirty="0"/>
              <a:t>” (</a:t>
            </a:r>
            <a:r>
              <a:rPr lang="en-US" dirty="0">
                <a:solidFill>
                  <a:schemeClr val="tx2">
                    <a:lumMod val="75000"/>
                  </a:schemeClr>
                </a:solidFill>
              </a:rPr>
              <a:t>1 Peter 5:13</a:t>
            </a:r>
            <a:r>
              <a:rPr lang="en-US" dirty="0"/>
              <a:t>) (~60-63 AD)</a:t>
            </a:r>
          </a:p>
          <a:p>
            <a:pPr lvl="1"/>
            <a:r>
              <a:rPr lang="en-US" dirty="0"/>
              <a:t>Peter addressed </a:t>
            </a:r>
            <a:r>
              <a:rPr lang="en-US" dirty="0">
                <a:solidFill>
                  <a:schemeClr val="tx2">
                    <a:lumMod val="75000"/>
                  </a:schemeClr>
                </a:solidFill>
              </a:rPr>
              <a:t>1 Peter </a:t>
            </a:r>
            <a:r>
              <a:rPr lang="en-US" dirty="0"/>
              <a:t>to </a:t>
            </a:r>
            <a:r>
              <a:rPr lang="en-US" dirty="0">
                <a:solidFill>
                  <a:srgbClr val="FFFF00"/>
                </a:solidFill>
              </a:rPr>
              <a:t>Pontus, Galatia, Cappadocia, Asia, and Bithynia.</a:t>
            </a:r>
          </a:p>
          <a:p>
            <a:pPr lvl="1"/>
            <a:r>
              <a:rPr lang="en-US" dirty="0"/>
              <a:t>Peter executed in </a:t>
            </a:r>
            <a:r>
              <a:rPr lang="en-US" dirty="0">
                <a:solidFill>
                  <a:srgbClr val="FFFF00"/>
                </a:solidFill>
              </a:rPr>
              <a:t>Rome</a:t>
            </a:r>
            <a:r>
              <a:rPr lang="en-US" dirty="0"/>
              <a:t> ~64-65 AD. (Church Fathers, tradition)</a:t>
            </a:r>
          </a:p>
        </p:txBody>
      </p:sp>
    </p:spTree>
    <p:custDataLst>
      <p:tags r:id="rId1"/>
    </p:custDataLst>
    <p:extLst>
      <p:ext uri="{BB962C8B-B14F-4D97-AF65-F5344CB8AC3E}">
        <p14:creationId xmlns:p14="http://schemas.microsoft.com/office/powerpoint/2010/main" val="255962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F1F9A8-656B-05C9-7868-E6D08FDD4088}"/>
              </a:ext>
            </a:extLst>
          </p:cNvPr>
          <p:cNvPicPr>
            <a:picLocks noChangeAspect="1"/>
          </p:cNvPicPr>
          <p:nvPr/>
        </p:nvPicPr>
        <p:blipFill>
          <a:blip r:embed="rId3"/>
          <a:srcRect t="7670" b="6493"/>
          <a:stretch>
            <a:fillRect/>
          </a:stretch>
        </p:blipFill>
        <p:spPr>
          <a:xfrm>
            <a:off x="125260" y="1"/>
            <a:ext cx="11966007" cy="6847448"/>
          </a:xfrm>
          <a:prstGeom prst="rect">
            <a:avLst/>
          </a:prstGeom>
        </p:spPr>
      </p:pic>
      <p:sp>
        <p:nvSpPr>
          <p:cNvPr id="5" name="Rectangle: Rounded Corners 4">
            <a:extLst>
              <a:ext uri="{FF2B5EF4-FFF2-40B4-BE49-F238E27FC236}">
                <a16:creationId xmlns:a16="http://schemas.microsoft.com/office/drawing/2014/main" id="{2B55C884-8BCF-2EB8-290B-3A2C4BA5868A}"/>
              </a:ext>
            </a:extLst>
          </p:cNvPr>
          <p:cNvSpPr/>
          <p:nvPr/>
        </p:nvSpPr>
        <p:spPr>
          <a:xfrm>
            <a:off x="400833" y="5358995"/>
            <a:ext cx="5949863" cy="13277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Where did Peter go?</a:t>
            </a:r>
          </a:p>
          <a:p>
            <a:pPr algn="ctr"/>
            <a:r>
              <a:rPr lang="en-US" sz="4000" dirty="0"/>
              <a:t>41-64 AD</a:t>
            </a:r>
          </a:p>
        </p:txBody>
      </p:sp>
    </p:spTree>
    <p:extLst>
      <p:ext uri="{BB962C8B-B14F-4D97-AF65-F5344CB8AC3E}">
        <p14:creationId xmlns:p14="http://schemas.microsoft.com/office/powerpoint/2010/main" val="2982723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36522-F8A0-6224-24D2-714E8C81ED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D4EA42-43A2-D304-D8C1-5B3CD1305E45}"/>
              </a:ext>
            </a:extLst>
          </p:cNvPr>
          <p:cNvSpPr>
            <a:spLocks noGrp="1"/>
          </p:cNvSpPr>
          <p:nvPr>
            <p:ph type="title"/>
          </p:nvPr>
        </p:nvSpPr>
        <p:spPr/>
        <p:txBody>
          <a:bodyPr/>
          <a:lstStyle/>
          <a:p>
            <a:r>
              <a:rPr lang="en-US" dirty="0"/>
              <a:t>Where Did Peter Go, What Did He Do?</a:t>
            </a:r>
          </a:p>
        </p:txBody>
      </p:sp>
      <p:sp>
        <p:nvSpPr>
          <p:cNvPr id="3" name="Content Placeholder 2">
            <a:extLst>
              <a:ext uri="{FF2B5EF4-FFF2-40B4-BE49-F238E27FC236}">
                <a16:creationId xmlns:a16="http://schemas.microsoft.com/office/drawing/2014/main" id="{10B8B578-FA57-CD2A-E9F5-E0E23CEA5A66}"/>
              </a:ext>
            </a:extLst>
          </p:cNvPr>
          <p:cNvSpPr>
            <a:spLocks noGrp="1"/>
          </p:cNvSpPr>
          <p:nvPr>
            <p:ph idx="1"/>
          </p:nvPr>
        </p:nvSpPr>
        <p:spPr/>
        <p:txBody>
          <a:bodyPr>
            <a:normAutofit/>
          </a:bodyPr>
          <a:lstStyle/>
          <a:p>
            <a:r>
              <a:rPr lang="en-US" dirty="0"/>
              <a:t>Peter’s life:</a:t>
            </a:r>
          </a:p>
          <a:p>
            <a:pPr lvl="1"/>
            <a:r>
              <a:rPr lang="en-US" dirty="0"/>
              <a:t>0-27: A Jewish fisherman until Jesus called him.</a:t>
            </a:r>
          </a:p>
          <a:p>
            <a:pPr lvl="1"/>
            <a:r>
              <a:rPr lang="en-US" dirty="0"/>
              <a:t>28-30: Jesus’s lead disciple until Jesus’s crucifixion</a:t>
            </a:r>
          </a:p>
          <a:p>
            <a:pPr lvl="1"/>
            <a:r>
              <a:rPr lang="en-US" dirty="0"/>
              <a:t>30-41: Led the new church until he baptized Cornelius, then escaped from prison</a:t>
            </a:r>
          </a:p>
          <a:p>
            <a:pPr lvl="1"/>
            <a:r>
              <a:rPr lang="en-US" dirty="0"/>
              <a:t>41-64: Largely unknown</a:t>
            </a:r>
          </a:p>
          <a:p>
            <a:pPr lvl="2"/>
            <a:r>
              <a:rPr lang="en-US" dirty="0"/>
              <a:t>Wrote two biblical letters towards the end of this period, 23 years after his life-changing revelation about gentiles.</a:t>
            </a:r>
          </a:p>
          <a:p>
            <a:pPr lvl="2"/>
            <a:r>
              <a:rPr lang="en-US" dirty="0"/>
              <a:t>Was this period Peter’s </a:t>
            </a:r>
            <a:r>
              <a:rPr lang="en-US" dirty="0">
                <a:solidFill>
                  <a:srgbClr val="FFFF00"/>
                </a:solidFill>
              </a:rPr>
              <a:t>Third Quarter</a:t>
            </a:r>
            <a:r>
              <a:rPr lang="en-US" dirty="0"/>
              <a:t>?</a:t>
            </a:r>
          </a:p>
          <a:p>
            <a:r>
              <a:rPr lang="en-US" dirty="0"/>
              <a:t>What happened to Peter in those 23 years?</a:t>
            </a:r>
            <a:r>
              <a:rPr lang="en-US" dirty="0">
                <a:solidFill>
                  <a:srgbClr val="FFFF00"/>
                </a:solidFill>
              </a:rPr>
              <a:t> We don’t know! </a:t>
            </a:r>
          </a:p>
          <a:p>
            <a:pPr lvl="1"/>
            <a:r>
              <a:rPr lang="en-US" dirty="0"/>
              <a:t>Why?</a:t>
            </a:r>
          </a:p>
          <a:p>
            <a:pPr lvl="1"/>
            <a:r>
              <a:rPr lang="en-US" dirty="0">
                <a:solidFill>
                  <a:srgbClr val="FFFF00"/>
                </a:solidFill>
              </a:rPr>
              <a:t>Who?</a:t>
            </a:r>
          </a:p>
        </p:txBody>
      </p:sp>
    </p:spTree>
    <p:custDataLst>
      <p:tags r:id="rId1"/>
    </p:custDataLst>
    <p:extLst>
      <p:ext uri="{BB962C8B-B14F-4D97-AF65-F5344CB8AC3E}">
        <p14:creationId xmlns:p14="http://schemas.microsoft.com/office/powerpoint/2010/main" val="143926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2656-14F1-0397-A9E3-C53B5E7FB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DB36F0-7466-2926-5E83-8E2BC54D4AE8}"/>
              </a:ext>
            </a:extLst>
          </p:cNvPr>
          <p:cNvSpPr>
            <a:spLocks noGrp="1"/>
          </p:cNvSpPr>
          <p:nvPr>
            <p:ph type="title"/>
          </p:nvPr>
        </p:nvSpPr>
        <p:spPr/>
        <p:txBody>
          <a:bodyPr/>
          <a:lstStyle/>
          <a:p>
            <a:r>
              <a:rPr lang="en-US" dirty="0"/>
              <a:t>My Uncle Den in WW2</a:t>
            </a:r>
          </a:p>
        </p:txBody>
      </p:sp>
      <p:sp>
        <p:nvSpPr>
          <p:cNvPr id="3" name="Content Placeholder 2">
            <a:extLst>
              <a:ext uri="{FF2B5EF4-FFF2-40B4-BE49-F238E27FC236}">
                <a16:creationId xmlns:a16="http://schemas.microsoft.com/office/drawing/2014/main" id="{ED49421A-CE26-0D2D-2E1A-5993FD878884}"/>
              </a:ext>
            </a:extLst>
          </p:cNvPr>
          <p:cNvSpPr>
            <a:spLocks noGrp="1"/>
          </p:cNvSpPr>
          <p:nvPr>
            <p:ph idx="1"/>
          </p:nvPr>
        </p:nvSpPr>
        <p:spPr>
          <a:xfrm>
            <a:off x="5181600" y="733425"/>
            <a:ext cx="6830291" cy="6097091"/>
          </a:xfrm>
        </p:spPr>
        <p:txBody>
          <a:bodyPr lIns="182880">
            <a:normAutofit fontScale="77500" lnSpcReduction="20000"/>
          </a:bodyPr>
          <a:lstStyle/>
          <a:p>
            <a:pPr>
              <a:buFont typeface="Wingdings" panose="05000000000000000000" pitchFamily="2" charset="2"/>
              <a:buChar char="§"/>
            </a:pPr>
            <a:r>
              <a:rPr lang="en-US" dirty="0"/>
              <a:t>1942: Called up in the army to Fort George, Inverness, for training as a radio operator.</a:t>
            </a:r>
          </a:p>
          <a:p>
            <a:pPr>
              <a:buFont typeface="Wingdings" panose="05000000000000000000" pitchFamily="2" charset="2"/>
              <a:buChar char="§"/>
            </a:pPr>
            <a:r>
              <a:rPr lang="en-US" dirty="0"/>
              <a:t>1943: Shipped to North Africa. Joined 16th/5th Lancers at Philippeville (</a:t>
            </a:r>
            <a:r>
              <a:rPr lang="en-US" dirty="0" err="1"/>
              <a:t>Skikda</a:t>
            </a:r>
            <a:r>
              <a:rPr lang="en-US" dirty="0"/>
              <a:t>, Algeria), who had Sherman tanks.</a:t>
            </a:r>
          </a:p>
          <a:p>
            <a:pPr>
              <a:buFont typeface="Wingdings" panose="05000000000000000000" pitchFamily="2" charset="2"/>
              <a:buChar char="§"/>
            </a:pPr>
            <a:r>
              <a:rPr lang="en-US" dirty="0"/>
              <a:t>1944: Taken to Naples when the fighting was at Caserta – a bit north of Naples. Saw action around Casino, and on upwards and finally finished in Austria and instead of tanks joined the </a:t>
            </a:r>
            <a:r>
              <a:rPr lang="en-US" dirty="0" err="1"/>
              <a:t>Lipizzan</a:t>
            </a:r>
            <a:r>
              <a:rPr lang="en-US" dirty="0"/>
              <a:t> horses. Appeared in Searchlight Tattoo in the grounds of Schonbrun Palace in Vienna in aid of the children of Vienna.</a:t>
            </a:r>
          </a:p>
          <a:p>
            <a:pPr>
              <a:buFont typeface="Wingdings" panose="05000000000000000000" pitchFamily="2" charset="2"/>
              <a:buChar char="§"/>
            </a:pPr>
            <a:r>
              <a:rPr lang="en-US" dirty="0"/>
              <a:t>Den’s favorite tale was about how his photo appeared in a national newspaper in November 1944, showing him </a:t>
            </a:r>
            <a:r>
              <a:rPr lang="en-US"/>
              <a:t>bathing naked in </a:t>
            </a:r>
            <a:r>
              <a:rPr lang="en-US" dirty="0"/>
              <a:t>an Italian river, “well within the range of enemy shell fire.” </a:t>
            </a:r>
          </a:p>
          <a:p>
            <a:endParaRPr lang="en-US" dirty="0"/>
          </a:p>
        </p:txBody>
      </p:sp>
      <p:pic>
        <p:nvPicPr>
          <p:cNvPr id="4" name="Picture 3">
            <a:extLst>
              <a:ext uri="{FF2B5EF4-FFF2-40B4-BE49-F238E27FC236}">
                <a16:creationId xmlns:a16="http://schemas.microsoft.com/office/drawing/2014/main" id="{CCAF36B9-7E90-B462-A0FD-295C10BAC3F2}"/>
              </a:ext>
            </a:extLst>
          </p:cNvPr>
          <p:cNvPicPr>
            <a:picLocks noChangeAspect="1"/>
          </p:cNvPicPr>
          <p:nvPr/>
        </p:nvPicPr>
        <p:blipFill>
          <a:blip r:embed="rId4"/>
          <a:srcRect l="24170" r="24348"/>
          <a:stretch>
            <a:fillRect/>
          </a:stretch>
        </p:blipFill>
        <p:spPr>
          <a:xfrm>
            <a:off x="47625" y="733425"/>
            <a:ext cx="5006696" cy="6097159"/>
          </a:xfrm>
          <a:prstGeom prst="rect">
            <a:avLst/>
          </a:prstGeom>
        </p:spPr>
      </p:pic>
    </p:spTree>
    <p:custDataLst>
      <p:tags r:id="rId1"/>
    </p:custDataLst>
    <p:extLst>
      <p:ext uri="{BB962C8B-B14F-4D97-AF65-F5344CB8AC3E}">
        <p14:creationId xmlns:p14="http://schemas.microsoft.com/office/powerpoint/2010/main" val="207316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DFFF1-623B-BAC1-CFF7-17910DA23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F4FBE-740D-8DD3-995A-231B53255085}"/>
              </a:ext>
            </a:extLst>
          </p:cNvPr>
          <p:cNvSpPr>
            <a:spLocks noGrp="1"/>
          </p:cNvSpPr>
          <p:nvPr>
            <p:ph type="title"/>
          </p:nvPr>
        </p:nvSpPr>
        <p:spPr/>
        <p:txBody>
          <a:bodyPr/>
          <a:lstStyle/>
          <a:p>
            <a:r>
              <a:rPr lang="en-US" dirty="0"/>
              <a:t>Encouragement for Serving Others</a:t>
            </a:r>
          </a:p>
        </p:txBody>
      </p:sp>
      <p:sp>
        <p:nvSpPr>
          <p:cNvPr id="3" name="Content Placeholder 2">
            <a:extLst>
              <a:ext uri="{FF2B5EF4-FFF2-40B4-BE49-F238E27FC236}">
                <a16:creationId xmlns:a16="http://schemas.microsoft.com/office/drawing/2014/main" id="{012B0198-EC6C-0EA0-F77F-436120C8EE9C}"/>
              </a:ext>
            </a:extLst>
          </p:cNvPr>
          <p:cNvSpPr>
            <a:spLocks noGrp="1"/>
          </p:cNvSpPr>
          <p:nvPr>
            <p:ph idx="1"/>
          </p:nvPr>
        </p:nvSpPr>
        <p:spPr/>
        <p:txBody>
          <a:bodyPr>
            <a:normAutofit/>
          </a:bodyPr>
          <a:lstStyle/>
          <a:p>
            <a:r>
              <a:rPr lang="en-US" dirty="0"/>
              <a:t>“You will be my witnesses in Jerusalem and in all Judea and Samaria, and to the end of the earth.” (</a:t>
            </a:r>
            <a:r>
              <a:rPr lang="en-US" dirty="0">
                <a:solidFill>
                  <a:schemeClr val="tx2">
                    <a:lumMod val="75000"/>
                  </a:schemeClr>
                </a:solidFill>
              </a:rPr>
              <a:t>Acts 1:8b</a:t>
            </a:r>
            <a:r>
              <a:rPr lang="en-US" dirty="0"/>
              <a:t>)</a:t>
            </a:r>
          </a:p>
          <a:p>
            <a:r>
              <a:rPr lang="en-US" dirty="0"/>
              <a:t>Some service is visible; some is in secret.</a:t>
            </a:r>
          </a:p>
          <a:p>
            <a:pPr lvl="1"/>
            <a:r>
              <a:rPr lang="en-US" dirty="0"/>
              <a:t>There are many different roles in the body of Christ. (</a:t>
            </a:r>
            <a:r>
              <a:rPr lang="en-US" dirty="0">
                <a:solidFill>
                  <a:schemeClr val="tx2">
                    <a:lumMod val="75000"/>
                  </a:schemeClr>
                </a:solidFill>
              </a:rPr>
              <a:t>1 Corinthians 12:12–27</a:t>
            </a:r>
            <a:r>
              <a:rPr lang="en-US" dirty="0"/>
              <a:t>)</a:t>
            </a:r>
          </a:p>
          <a:p>
            <a:pPr lvl="1"/>
            <a:r>
              <a:rPr lang="en-US" dirty="0"/>
              <a:t>“And your Father who sees in secret will reward you.” (</a:t>
            </a:r>
            <a:r>
              <a:rPr lang="en-US" dirty="0">
                <a:solidFill>
                  <a:schemeClr val="tx2">
                    <a:lumMod val="75000"/>
                  </a:schemeClr>
                </a:solidFill>
              </a:rPr>
              <a:t>Matthew 6:6b</a:t>
            </a:r>
            <a:r>
              <a:rPr lang="en-US" dirty="0"/>
              <a:t>)</a:t>
            </a:r>
          </a:p>
          <a:p>
            <a:endParaRPr lang="en-US" dirty="0"/>
          </a:p>
          <a:p>
            <a:r>
              <a:rPr lang="en-US" dirty="0"/>
              <a:t>“Honor your father and mother.” (</a:t>
            </a:r>
            <a:r>
              <a:rPr lang="en-US" dirty="0">
                <a:solidFill>
                  <a:schemeClr val="tx2">
                    <a:lumMod val="75000"/>
                  </a:schemeClr>
                </a:solidFill>
              </a:rPr>
              <a:t>Exodus 20:12a, Ephesians 6:2a</a:t>
            </a:r>
            <a:r>
              <a:rPr lang="en-US" dirty="0"/>
              <a:t>)</a:t>
            </a:r>
          </a:p>
          <a:p>
            <a:r>
              <a:rPr lang="en-US" dirty="0"/>
              <a:t>“Train up a child in the way he should go; even when he is old he will not depart from it.” (</a:t>
            </a:r>
            <a:r>
              <a:rPr lang="en-US" dirty="0">
                <a:solidFill>
                  <a:schemeClr val="tx2">
                    <a:lumMod val="75000"/>
                  </a:schemeClr>
                </a:solidFill>
              </a:rPr>
              <a:t>Proverbs 22:6</a:t>
            </a:r>
            <a:r>
              <a:rPr lang="en-US" dirty="0"/>
              <a:t>)</a:t>
            </a:r>
          </a:p>
          <a:p>
            <a:r>
              <a:rPr lang="en-US" dirty="0"/>
              <a:t>“In sickness and in health, until death do us part”</a:t>
            </a:r>
          </a:p>
          <a:p>
            <a:pPr marL="0" indent="0">
              <a:buNone/>
            </a:pPr>
            <a:endParaRPr lang="en-US" dirty="0"/>
          </a:p>
        </p:txBody>
      </p:sp>
    </p:spTree>
    <p:custDataLst>
      <p:tags r:id="rId1"/>
    </p:custDataLst>
    <p:extLst>
      <p:ext uri="{BB962C8B-B14F-4D97-AF65-F5344CB8AC3E}">
        <p14:creationId xmlns:p14="http://schemas.microsoft.com/office/powerpoint/2010/main" val="422916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FF875-0BEE-2452-752C-C689A0236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9411F-C2CF-366A-9A32-325ACB58CDCF}"/>
              </a:ext>
            </a:extLst>
          </p:cNvPr>
          <p:cNvSpPr>
            <a:spLocks noGrp="1"/>
          </p:cNvSpPr>
          <p:nvPr>
            <p:ph type="title"/>
          </p:nvPr>
        </p:nvSpPr>
        <p:spPr/>
        <p:txBody>
          <a:bodyPr/>
          <a:lstStyle/>
          <a:p>
            <a:r>
              <a:rPr lang="en-US" dirty="0"/>
              <a:t>Take Aways</a:t>
            </a:r>
          </a:p>
        </p:txBody>
      </p:sp>
      <p:sp>
        <p:nvSpPr>
          <p:cNvPr id="3" name="Content Placeholder 2">
            <a:extLst>
              <a:ext uri="{FF2B5EF4-FFF2-40B4-BE49-F238E27FC236}">
                <a16:creationId xmlns:a16="http://schemas.microsoft.com/office/drawing/2014/main" id="{1BA86AA7-19BC-13E7-762B-1C90FC07A519}"/>
              </a:ext>
            </a:extLst>
          </p:cNvPr>
          <p:cNvSpPr>
            <a:spLocks noGrp="1"/>
          </p:cNvSpPr>
          <p:nvPr>
            <p:ph idx="1"/>
          </p:nvPr>
        </p:nvSpPr>
        <p:spPr/>
        <p:txBody>
          <a:bodyPr>
            <a:normAutofit/>
          </a:bodyPr>
          <a:lstStyle/>
          <a:p>
            <a:r>
              <a:rPr lang="en-US" dirty="0"/>
              <a:t>Be encouraged when you </a:t>
            </a:r>
            <a:r>
              <a:rPr lang="en-US" dirty="0">
                <a:solidFill>
                  <a:srgbClr val="FFFF00"/>
                </a:solidFill>
              </a:rPr>
              <a:t>serve God and no one notices</a:t>
            </a:r>
            <a:r>
              <a:rPr lang="en-US" dirty="0"/>
              <a:t>.</a:t>
            </a:r>
          </a:p>
          <a:p>
            <a:pPr lvl="1"/>
            <a:r>
              <a:rPr lang="en-US" dirty="0"/>
              <a:t>God is watching. </a:t>
            </a:r>
          </a:p>
          <a:p>
            <a:r>
              <a:rPr lang="en-US" dirty="0"/>
              <a:t>Be encouraged by Peter’s example.</a:t>
            </a:r>
          </a:p>
          <a:p>
            <a:pPr lvl="1"/>
            <a:r>
              <a:rPr lang="en-US" dirty="0"/>
              <a:t>Learn from your </a:t>
            </a:r>
            <a:r>
              <a:rPr lang="en-US" dirty="0">
                <a:solidFill>
                  <a:srgbClr val="FFFF00"/>
                </a:solidFill>
              </a:rPr>
              <a:t>mistakes</a:t>
            </a:r>
            <a:r>
              <a:rPr lang="en-US" dirty="0"/>
              <a:t>.</a:t>
            </a:r>
          </a:p>
          <a:p>
            <a:pPr lvl="1"/>
            <a:r>
              <a:rPr lang="en-US" dirty="0"/>
              <a:t>Recognize </a:t>
            </a:r>
            <a:r>
              <a:rPr lang="en-US" dirty="0">
                <a:solidFill>
                  <a:srgbClr val="FFFF00"/>
                </a:solidFill>
              </a:rPr>
              <a:t>God working in your life</a:t>
            </a:r>
            <a:r>
              <a:rPr lang="en-US" dirty="0"/>
              <a:t>.</a:t>
            </a:r>
          </a:p>
          <a:p>
            <a:pPr lvl="2"/>
            <a:r>
              <a:rPr lang="en-US" dirty="0"/>
              <a:t>Peter was not ready to write his epistles until he was over sixty.</a:t>
            </a:r>
          </a:p>
          <a:p>
            <a:pPr lvl="1"/>
            <a:r>
              <a:rPr lang="en-US" dirty="0"/>
              <a:t>Have faith that </a:t>
            </a:r>
            <a:r>
              <a:rPr lang="en-US" dirty="0">
                <a:solidFill>
                  <a:srgbClr val="FFFF00"/>
                </a:solidFill>
              </a:rPr>
              <a:t>prayer works</a:t>
            </a:r>
            <a:r>
              <a:rPr lang="en-US" dirty="0"/>
              <a:t>!</a:t>
            </a:r>
          </a:p>
          <a:p>
            <a:pPr lvl="1"/>
            <a:r>
              <a:rPr lang="en-US" dirty="0"/>
              <a:t>Suggestion: Read </a:t>
            </a:r>
            <a:r>
              <a:rPr lang="en-US" dirty="0">
                <a:solidFill>
                  <a:schemeClr val="tx2">
                    <a:lumMod val="75000"/>
                  </a:schemeClr>
                </a:solidFill>
              </a:rPr>
              <a:t>Mark</a:t>
            </a:r>
            <a:r>
              <a:rPr lang="en-US" dirty="0"/>
              <a:t>, </a:t>
            </a:r>
            <a:r>
              <a:rPr lang="en-US" dirty="0">
                <a:solidFill>
                  <a:schemeClr val="tx2">
                    <a:lumMod val="75000"/>
                  </a:schemeClr>
                </a:solidFill>
              </a:rPr>
              <a:t>Acts 1-12, </a:t>
            </a:r>
            <a:r>
              <a:rPr lang="en-US" dirty="0"/>
              <a:t>and </a:t>
            </a:r>
            <a:r>
              <a:rPr lang="en-US" dirty="0">
                <a:solidFill>
                  <a:schemeClr val="tx2">
                    <a:lumMod val="75000"/>
                  </a:schemeClr>
                </a:solidFill>
              </a:rPr>
              <a:t>1 &amp; 2 Peter </a:t>
            </a:r>
            <a:r>
              <a:rPr lang="en-US" dirty="0">
                <a:solidFill>
                  <a:srgbClr val="FFFF00"/>
                </a:solidFill>
              </a:rPr>
              <a:t>from Peter’s perspective</a:t>
            </a:r>
            <a:r>
              <a:rPr lang="en-US" dirty="0"/>
              <a:t>.</a:t>
            </a:r>
          </a:p>
        </p:txBody>
      </p:sp>
    </p:spTree>
    <p:custDataLst>
      <p:tags r:id="rId1"/>
    </p:custDataLst>
    <p:extLst>
      <p:ext uri="{BB962C8B-B14F-4D97-AF65-F5344CB8AC3E}">
        <p14:creationId xmlns:p14="http://schemas.microsoft.com/office/powerpoint/2010/main" val="187865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88EB6F-7A11-5284-490A-9B4309DF2EB5}"/>
              </a:ext>
            </a:extLst>
          </p:cNvPr>
          <p:cNvPicPr>
            <a:picLocks noChangeAspect="1"/>
          </p:cNvPicPr>
          <p:nvPr/>
        </p:nvPicPr>
        <p:blipFill>
          <a:blip r:embed="rId3"/>
          <a:srcRect l="5142" t="12473"/>
          <a:stretch>
            <a:fillRect/>
          </a:stretch>
        </p:blipFill>
        <p:spPr>
          <a:xfrm>
            <a:off x="2005781" y="245806"/>
            <a:ext cx="8445909" cy="5079916"/>
          </a:xfrm>
          <a:prstGeom prst="rect">
            <a:avLst/>
          </a:prstGeom>
        </p:spPr>
      </p:pic>
      <p:sp>
        <p:nvSpPr>
          <p:cNvPr id="4" name="TextBox 3">
            <a:extLst>
              <a:ext uri="{FF2B5EF4-FFF2-40B4-BE49-F238E27FC236}">
                <a16:creationId xmlns:a16="http://schemas.microsoft.com/office/drawing/2014/main" id="{55D77FC9-7715-63A2-56AE-B8433378F897}"/>
              </a:ext>
            </a:extLst>
          </p:cNvPr>
          <p:cNvSpPr txBox="1"/>
          <p:nvPr/>
        </p:nvSpPr>
        <p:spPr>
          <a:xfrm>
            <a:off x="2551470" y="5508215"/>
            <a:ext cx="7354529" cy="369332"/>
          </a:xfrm>
          <a:prstGeom prst="rect">
            <a:avLst/>
          </a:prstGeom>
          <a:noFill/>
        </p:spPr>
        <p:txBody>
          <a:bodyPr wrap="square" rtlCol="0">
            <a:spAutoFit/>
          </a:bodyPr>
          <a:lstStyle/>
          <a:p>
            <a:pPr algn="ctr"/>
            <a:r>
              <a:rPr lang="en-US" dirty="0"/>
              <a:t>Kylie (future D-I-L), Samuel, Peter, Janet, Bailey, Jett (S-I-L)</a:t>
            </a:r>
          </a:p>
        </p:txBody>
      </p:sp>
    </p:spTree>
    <p:extLst>
      <p:ext uri="{BB962C8B-B14F-4D97-AF65-F5344CB8AC3E}">
        <p14:creationId xmlns:p14="http://schemas.microsoft.com/office/powerpoint/2010/main" val="3510237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9AD24-C390-2C00-1C2C-DC9A3D5362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1B9F0-78BC-C9CD-B830-34D7E0DD3A9C}"/>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B1417767-6E3B-9AF9-D846-FD54797315C1}"/>
              </a:ext>
            </a:extLst>
          </p:cNvPr>
          <p:cNvSpPr>
            <a:spLocks noGrp="1"/>
          </p:cNvSpPr>
          <p:nvPr>
            <p:ph idx="1"/>
          </p:nvPr>
        </p:nvSpPr>
        <p:spPr>
          <a:xfrm>
            <a:off x="28574" y="1640264"/>
            <a:ext cx="12115801" cy="4154608"/>
          </a:xfrm>
        </p:spPr>
        <p:txBody>
          <a:bodyPr>
            <a:normAutofit/>
          </a:bodyPr>
          <a:lstStyle/>
          <a:p>
            <a:pPr marL="0" indent="0" algn="ctr">
              <a:buNone/>
            </a:pPr>
            <a:endParaRPr lang="en-US" sz="3600" dirty="0"/>
          </a:p>
          <a:p>
            <a:pPr marL="0" indent="0" algn="ctr">
              <a:buNone/>
            </a:pPr>
            <a:r>
              <a:rPr lang="en-US" sz="3600" dirty="0"/>
              <a:t>Who has been to London?</a:t>
            </a:r>
          </a:p>
          <a:p>
            <a:pPr marL="0" indent="0" algn="ctr">
              <a:buNone/>
            </a:pPr>
            <a:r>
              <a:rPr lang="en-US" sz="3600" dirty="0"/>
              <a:t>St. Paul’s Cathedral?</a:t>
            </a:r>
          </a:p>
          <a:p>
            <a:pPr marL="0" indent="0" algn="ctr">
              <a:buNone/>
            </a:pPr>
            <a:r>
              <a:rPr lang="en-US" sz="3600" dirty="0"/>
              <a:t>The American Memorial Chapel?</a:t>
            </a:r>
          </a:p>
        </p:txBody>
      </p:sp>
    </p:spTree>
    <p:custDataLst>
      <p:tags r:id="rId1"/>
    </p:custDataLst>
    <p:extLst>
      <p:ext uri="{BB962C8B-B14F-4D97-AF65-F5344CB8AC3E}">
        <p14:creationId xmlns:p14="http://schemas.microsoft.com/office/powerpoint/2010/main" val="167947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132B5-ADCF-C54C-9B66-36841A42FF9E}"/>
              </a:ext>
            </a:extLst>
          </p:cNvPr>
          <p:cNvSpPr>
            <a:spLocks noGrp="1"/>
          </p:cNvSpPr>
          <p:nvPr>
            <p:ph type="title"/>
          </p:nvPr>
        </p:nvSpPr>
        <p:spPr/>
        <p:txBody>
          <a:bodyPr/>
          <a:lstStyle/>
          <a:p>
            <a:r>
              <a:rPr lang="en-US" dirty="0"/>
              <a:t>St. Paul’s Cathedral: Symbol of Resistance</a:t>
            </a:r>
          </a:p>
        </p:txBody>
      </p:sp>
      <p:pic>
        <p:nvPicPr>
          <p:cNvPr id="3" name="Picture 2">
            <a:extLst>
              <a:ext uri="{FF2B5EF4-FFF2-40B4-BE49-F238E27FC236}">
                <a16:creationId xmlns:a16="http://schemas.microsoft.com/office/drawing/2014/main" id="{ABC08CA2-BA55-53A6-8375-0949EC09E540}"/>
              </a:ext>
            </a:extLst>
          </p:cNvPr>
          <p:cNvPicPr>
            <a:picLocks noChangeAspect="1"/>
          </p:cNvPicPr>
          <p:nvPr/>
        </p:nvPicPr>
        <p:blipFill>
          <a:blip r:embed="rId3"/>
          <a:stretch>
            <a:fillRect/>
          </a:stretch>
        </p:blipFill>
        <p:spPr>
          <a:xfrm>
            <a:off x="2784763" y="806244"/>
            <a:ext cx="6622473" cy="5191434"/>
          </a:xfrm>
          <a:prstGeom prst="rect">
            <a:avLst/>
          </a:prstGeom>
        </p:spPr>
      </p:pic>
      <p:sp>
        <p:nvSpPr>
          <p:cNvPr id="4" name="TextBox 3">
            <a:extLst>
              <a:ext uri="{FF2B5EF4-FFF2-40B4-BE49-F238E27FC236}">
                <a16:creationId xmlns:a16="http://schemas.microsoft.com/office/drawing/2014/main" id="{A3BBF24D-6BE7-8994-9023-B8A984B326C7}"/>
              </a:ext>
            </a:extLst>
          </p:cNvPr>
          <p:cNvSpPr txBox="1"/>
          <p:nvPr/>
        </p:nvSpPr>
        <p:spPr>
          <a:xfrm>
            <a:off x="1202102" y="6051756"/>
            <a:ext cx="9802761" cy="830997"/>
          </a:xfrm>
          <a:prstGeom prst="rect">
            <a:avLst/>
          </a:prstGeom>
          <a:noFill/>
        </p:spPr>
        <p:txBody>
          <a:bodyPr wrap="square" rtlCol="0">
            <a:spAutoFit/>
          </a:bodyPr>
          <a:lstStyle/>
          <a:p>
            <a:pPr algn="ctr"/>
            <a:r>
              <a:rPr lang="en-US" sz="2400" dirty="0"/>
              <a:t>Herbert Mason’s image of St Paul’s Cathedral </a:t>
            </a:r>
          </a:p>
          <a:p>
            <a:pPr algn="ctr"/>
            <a:r>
              <a:rPr lang="en-US" sz="2400" dirty="0"/>
              <a:t>during the night of 29 December 1940.</a:t>
            </a:r>
          </a:p>
        </p:txBody>
      </p:sp>
    </p:spTree>
    <p:extLst>
      <p:ext uri="{BB962C8B-B14F-4D97-AF65-F5344CB8AC3E}">
        <p14:creationId xmlns:p14="http://schemas.microsoft.com/office/powerpoint/2010/main" val="886484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882BF-FBD3-DB38-C5C2-49499FD7C5F1}"/>
              </a:ext>
            </a:extLst>
          </p:cNvPr>
          <p:cNvSpPr>
            <a:spLocks noGrp="1"/>
          </p:cNvSpPr>
          <p:nvPr>
            <p:ph type="title"/>
          </p:nvPr>
        </p:nvSpPr>
        <p:spPr/>
        <p:txBody>
          <a:bodyPr/>
          <a:lstStyle/>
          <a:p>
            <a:r>
              <a:rPr lang="en-US" sz="3200" dirty="0"/>
              <a:t>The American Memorial Chapel (Jesus Chapel)</a:t>
            </a:r>
          </a:p>
        </p:txBody>
      </p:sp>
      <p:pic>
        <p:nvPicPr>
          <p:cNvPr id="5" name="Picture 4">
            <a:extLst>
              <a:ext uri="{FF2B5EF4-FFF2-40B4-BE49-F238E27FC236}">
                <a16:creationId xmlns:a16="http://schemas.microsoft.com/office/drawing/2014/main" id="{7895696A-BCAB-0219-AFC8-389F8E46F247}"/>
              </a:ext>
            </a:extLst>
          </p:cNvPr>
          <p:cNvPicPr>
            <a:picLocks noChangeAspect="1"/>
          </p:cNvPicPr>
          <p:nvPr/>
        </p:nvPicPr>
        <p:blipFill>
          <a:blip r:embed="rId3"/>
          <a:srcRect l="21122"/>
          <a:stretch>
            <a:fillRect/>
          </a:stretch>
        </p:blipFill>
        <p:spPr>
          <a:xfrm>
            <a:off x="59871" y="811368"/>
            <a:ext cx="6899605" cy="5967529"/>
          </a:xfrm>
          <a:prstGeom prst="rect">
            <a:avLst/>
          </a:prstGeom>
        </p:spPr>
      </p:pic>
      <p:sp>
        <p:nvSpPr>
          <p:cNvPr id="6" name="Content Placeholder 2">
            <a:extLst>
              <a:ext uri="{FF2B5EF4-FFF2-40B4-BE49-F238E27FC236}">
                <a16:creationId xmlns:a16="http://schemas.microsoft.com/office/drawing/2014/main" id="{5F806290-BAC6-9DE4-D00B-9467F05C0EC3}"/>
              </a:ext>
            </a:extLst>
          </p:cNvPr>
          <p:cNvSpPr txBox="1">
            <a:spLocks/>
          </p:cNvSpPr>
          <p:nvPr/>
        </p:nvSpPr>
        <p:spPr>
          <a:xfrm>
            <a:off x="6959476" y="811367"/>
            <a:ext cx="4857135" cy="5967529"/>
          </a:xfrm>
          <a:prstGeom prst="rect">
            <a:avLst/>
          </a:prstGeom>
        </p:spPr>
        <p:txBody>
          <a:bodyPr>
            <a:normAutofit fontScale="85000" lnSpcReduction="10000"/>
          </a:bodyPr>
          <a:lstStyle>
            <a:lvl1pPr marL="360000" indent="-360000" algn="l" defTabSz="914400" rtl="0" eaLnBrk="1" latinLnBrk="0" hangingPunct="1">
              <a:lnSpc>
                <a:spcPct val="125000"/>
              </a:lnSpc>
              <a:spcBef>
                <a:spcPts val="1000"/>
              </a:spcBef>
              <a:buClr>
                <a:schemeClr val="bg2">
                  <a:lumMod val="40000"/>
                  <a:lumOff val="60000"/>
                </a:schemeClr>
              </a:buClr>
              <a:buFont typeface="Avenir Next LT Pro Light" panose="020B0304020202020204" pitchFamily="34" charset="0"/>
              <a:buChar char="†"/>
              <a:defRPr sz="2800" kern="1200">
                <a:solidFill>
                  <a:schemeClr val="tx1"/>
                </a:solidFill>
                <a:latin typeface="+mn-lt"/>
                <a:ea typeface="+mn-ea"/>
                <a:cs typeface="+mn-cs"/>
              </a:defRPr>
            </a:lvl1pPr>
            <a:lvl2pPr marL="702900" indent="-3429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Ø"/>
              <a:defRPr sz="2400" i="1" kern="1200">
                <a:solidFill>
                  <a:schemeClr val="tx1"/>
                </a:solidFill>
                <a:latin typeface="+mn-lt"/>
                <a:ea typeface="+mn-ea"/>
                <a:cs typeface="+mn-cs"/>
              </a:defRPr>
            </a:lvl2pPr>
            <a:lvl3pPr marL="1080000" indent="-3600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v"/>
              <a:defRPr sz="2400" kern="1200">
                <a:solidFill>
                  <a:schemeClr val="tx1"/>
                </a:solidFill>
                <a:latin typeface="+mn-lt"/>
                <a:ea typeface="+mn-ea"/>
                <a:cs typeface="+mn-cs"/>
              </a:defRPr>
            </a:lvl3pPr>
            <a:lvl4pPr marL="1422900" indent="-342900" algn="l" defTabSz="914400" rtl="0" eaLnBrk="1" latinLnBrk="0" hangingPunct="1">
              <a:lnSpc>
                <a:spcPct val="125000"/>
              </a:lnSpc>
              <a:spcBef>
                <a:spcPts val="500"/>
              </a:spcBef>
              <a:buClr>
                <a:schemeClr val="bg2">
                  <a:lumMod val="40000"/>
                  <a:lumOff val="60000"/>
                </a:schemeClr>
              </a:buClr>
              <a:buSzPct val="75000"/>
              <a:buFont typeface="Wingdings" panose="05000000000000000000" pitchFamily="2" charset="2"/>
              <a:buChar char="q"/>
              <a:defRPr sz="2400" i="1" kern="1200">
                <a:solidFill>
                  <a:schemeClr val="tx1"/>
                </a:solidFill>
                <a:latin typeface="+mn-lt"/>
                <a:ea typeface="+mn-ea"/>
                <a:cs typeface="+mn-cs"/>
              </a:defRPr>
            </a:lvl4pPr>
            <a:lvl5pPr marL="1800000" indent="-360000" algn="l" defTabSz="914400" rtl="0" eaLnBrk="1" latinLnBrk="0" hangingPunct="1">
              <a:lnSpc>
                <a:spcPct val="125000"/>
              </a:lnSpc>
              <a:spcBef>
                <a:spcPts val="500"/>
              </a:spcBef>
              <a:buClr>
                <a:schemeClr val="bg2">
                  <a:lumMod val="40000"/>
                  <a:lumOff val="60000"/>
                </a:schemeClr>
              </a:buClr>
              <a:buSzPct val="125000"/>
              <a:buFont typeface="Arial" panose="020B0604020202020204" pitchFamily="34" charset="0"/>
              <a:buChar char="•"/>
              <a:defRPr sz="2400" kern="1200">
                <a:solidFill>
                  <a:schemeClr val="tx1"/>
                </a:solidFill>
                <a:latin typeface="+mn-lt"/>
                <a:ea typeface="+mn-ea"/>
                <a:cs typeface="+mn-cs"/>
              </a:defRPr>
            </a:lvl5pPr>
            <a:lvl6pPr marL="2057400" indent="-228600" algn="l" defTabSz="914400" rtl="0" eaLnBrk="1" latinLnBrk="0" hangingPunct="1">
              <a:lnSpc>
                <a:spcPct val="125000"/>
              </a:lnSpc>
              <a:spcBef>
                <a:spcPts val="500"/>
              </a:spcBef>
              <a:buClr>
                <a:schemeClr val="bg2">
                  <a:lumMod val="40000"/>
                  <a:lumOff val="60000"/>
                </a:schemeClr>
              </a:buClr>
              <a:buSzPct val="150000"/>
              <a:buFont typeface="Avenir Next LT Pro Light" panose="020B0304020202020204" pitchFamily="34" charset="0"/>
              <a:buChar char="›"/>
              <a:defRPr sz="2400" kern="1200">
                <a:solidFill>
                  <a:schemeClr val="tx1"/>
                </a:solidFill>
                <a:latin typeface="+mn-lt"/>
                <a:ea typeface="+mn-ea"/>
                <a:cs typeface="+mn-cs"/>
              </a:defRPr>
            </a:lvl6pPr>
            <a:lvl7pPr marL="2400300" indent="-342900" algn="l" defTabSz="914400" rtl="0" eaLnBrk="1" latinLnBrk="0" hangingPunct="1">
              <a:lnSpc>
                <a:spcPct val="90000"/>
              </a:lnSpc>
              <a:spcBef>
                <a:spcPts val="500"/>
              </a:spcBef>
              <a:buClr>
                <a:schemeClr val="bg2">
                  <a:lumMod val="40000"/>
                  <a:lumOff val="60000"/>
                </a:schemeClr>
              </a:buClr>
              <a:buFont typeface="Avenir Next LT Pro Light" panose="020B0304020202020204" pitchFamily="34" charset="0"/>
              <a:buChar char="—"/>
              <a:defRPr sz="2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US" dirty="0"/>
              <a:t>Located behind the high altar, the American Memorial Chapel occupies a privileged position. </a:t>
            </a:r>
          </a:p>
          <a:p>
            <a:pPr>
              <a:buFont typeface="Wingdings" panose="05000000000000000000" pitchFamily="2" charset="2"/>
              <a:buChar char="§"/>
            </a:pPr>
            <a:r>
              <a:rPr lang="en-US" dirty="0"/>
              <a:t>The Memorial includes three stained glass panels with biblical images surrounded by the flags of the 48 US states and 4 US territories in existence in 1958. </a:t>
            </a:r>
          </a:p>
          <a:p>
            <a:pPr>
              <a:buFont typeface="Wingdings" panose="05000000000000000000" pitchFamily="2" charset="2"/>
              <a:buChar char="§"/>
            </a:pPr>
            <a:r>
              <a:rPr lang="en-US" dirty="0"/>
              <a:t>It was paid for entirely by </a:t>
            </a:r>
            <a:r>
              <a:rPr lang="en-US" dirty="0">
                <a:solidFill>
                  <a:srgbClr val="FFFF00"/>
                </a:solidFill>
              </a:rPr>
              <a:t>donations from ordinary British men and women as a heartfelt “thank you.”</a:t>
            </a:r>
          </a:p>
        </p:txBody>
      </p:sp>
    </p:spTree>
    <p:extLst>
      <p:ext uri="{BB962C8B-B14F-4D97-AF65-F5344CB8AC3E}">
        <p14:creationId xmlns:p14="http://schemas.microsoft.com/office/powerpoint/2010/main" val="3302449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93720-A503-AA8E-95A8-0B27777495E7}"/>
              </a:ext>
            </a:extLst>
          </p:cNvPr>
          <p:cNvSpPr>
            <a:spLocks noGrp="1"/>
          </p:cNvSpPr>
          <p:nvPr>
            <p:ph type="title"/>
          </p:nvPr>
        </p:nvSpPr>
        <p:spPr/>
        <p:txBody>
          <a:bodyPr/>
          <a:lstStyle/>
          <a:p>
            <a:r>
              <a:rPr lang="en-US" dirty="0"/>
              <a:t>American Memorial Chapel Roll of Honour</a:t>
            </a:r>
          </a:p>
        </p:txBody>
      </p:sp>
      <p:pic>
        <p:nvPicPr>
          <p:cNvPr id="3" name="Picture 2">
            <a:extLst>
              <a:ext uri="{FF2B5EF4-FFF2-40B4-BE49-F238E27FC236}">
                <a16:creationId xmlns:a16="http://schemas.microsoft.com/office/drawing/2014/main" id="{D8291E57-C5B6-3D76-732E-9B5E1D9B12DE}"/>
              </a:ext>
            </a:extLst>
          </p:cNvPr>
          <p:cNvPicPr>
            <a:picLocks noChangeAspect="1"/>
          </p:cNvPicPr>
          <p:nvPr/>
        </p:nvPicPr>
        <p:blipFill>
          <a:blip r:embed="rId3"/>
          <a:srcRect t="26243"/>
          <a:stretch>
            <a:fillRect/>
          </a:stretch>
        </p:blipFill>
        <p:spPr>
          <a:xfrm>
            <a:off x="278080" y="1974100"/>
            <a:ext cx="7141187" cy="3499739"/>
          </a:xfrm>
          <a:prstGeom prst="rect">
            <a:avLst/>
          </a:prstGeom>
        </p:spPr>
      </p:pic>
      <p:sp>
        <p:nvSpPr>
          <p:cNvPr id="7" name="Content Placeholder 2">
            <a:extLst>
              <a:ext uri="{FF2B5EF4-FFF2-40B4-BE49-F238E27FC236}">
                <a16:creationId xmlns:a16="http://schemas.microsoft.com/office/drawing/2014/main" id="{358A1AD7-B61E-CFC3-71BC-B1CD6250B603}"/>
              </a:ext>
            </a:extLst>
          </p:cNvPr>
          <p:cNvSpPr txBox="1">
            <a:spLocks/>
          </p:cNvSpPr>
          <p:nvPr/>
        </p:nvSpPr>
        <p:spPr>
          <a:xfrm>
            <a:off x="7762009" y="1589810"/>
            <a:ext cx="4054602" cy="4062846"/>
          </a:xfrm>
          <a:prstGeom prst="rect">
            <a:avLst/>
          </a:prstGeom>
        </p:spPr>
        <p:txBody>
          <a:bodyPr>
            <a:normAutofit/>
          </a:bodyPr>
          <a:lstStyle>
            <a:lvl1pPr marL="360000" indent="-360000" algn="l" defTabSz="914400" rtl="0" eaLnBrk="1" latinLnBrk="0" hangingPunct="1">
              <a:lnSpc>
                <a:spcPct val="125000"/>
              </a:lnSpc>
              <a:spcBef>
                <a:spcPts val="1000"/>
              </a:spcBef>
              <a:buClr>
                <a:schemeClr val="bg2">
                  <a:lumMod val="40000"/>
                  <a:lumOff val="60000"/>
                </a:schemeClr>
              </a:buClr>
              <a:buFont typeface="Avenir Next LT Pro Light" panose="020B0304020202020204" pitchFamily="34" charset="0"/>
              <a:buChar char="†"/>
              <a:defRPr sz="2800" kern="1200">
                <a:solidFill>
                  <a:schemeClr val="tx1"/>
                </a:solidFill>
                <a:latin typeface="+mn-lt"/>
                <a:ea typeface="+mn-ea"/>
                <a:cs typeface="+mn-cs"/>
              </a:defRPr>
            </a:lvl1pPr>
            <a:lvl2pPr marL="702900" indent="-3429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Ø"/>
              <a:defRPr sz="2400" i="1" kern="1200">
                <a:solidFill>
                  <a:schemeClr val="tx1"/>
                </a:solidFill>
                <a:latin typeface="+mn-lt"/>
                <a:ea typeface="+mn-ea"/>
                <a:cs typeface="+mn-cs"/>
              </a:defRPr>
            </a:lvl2pPr>
            <a:lvl3pPr marL="1080000" indent="-3600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v"/>
              <a:defRPr sz="2400" kern="1200">
                <a:solidFill>
                  <a:schemeClr val="tx1"/>
                </a:solidFill>
                <a:latin typeface="+mn-lt"/>
                <a:ea typeface="+mn-ea"/>
                <a:cs typeface="+mn-cs"/>
              </a:defRPr>
            </a:lvl3pPr>
            <a:lvl4pPr marL="1422900" indent="-342900" algn="l" defTabSz="914400" rtl="0" eaLnBrk="1" latinLnBrk="0" hangingPunct="1">
              <a:lnSpc>
                <a:spcPct val="125000"/>
              </a:lnSpc>
              <a:spcBef>
                <a:spcPts val="500"/>
              </a:spcBef>
              <a:buClr>
                <a:schemeClr val="bg2">
                  <a:lumMod val="40000"/>
                  <a:lumOff val="60000"/>
                </a:schemeClr>
              </a:buClr>
              <a:buSzPct val="75000"/>
              <a:buFont typeface="Wingdings" panose="05000000000000000000" pitchFamily="2" charset="2"/>
              <a:buChar char="q"/>
              <a:defRPr sz="2400" i="1" kern="1200">
                <a:solidFill>
                  <a:schemeClr val="tx1"/>
                </a:solidFill>
                <a:latin typeface="+mn-lt"/>
                <a:ea typeface="+mn-ea"/>
                <a:cs typeface="+mn-cs"/>
              </a:defRPr>
            </a:lvl4pPr>
            <a:lvl5pPr marL="1800000" indent="-360000" algn="l" defTabSz="914400" rtl="0" eaLnBrk="1" latinLnBrk="0" hangingPunct="1">
              <a:lnSpc>
                <a:spcPct val="125000"/>
              </a:lnSpc>
              <a:spcBef>
                <a:spcPts val="500"/>
              </a:spcBef>
              <a:buClr>
                <a:schemeClr val="bg2">
                  <a:lumMod val="40000"/>
                  <a:lumOff val="60000"/>
                </a:schemeClr>
              </a:buClr>
              <a:buSzPct val="125000"/>
              <a:buFont typeface="Arial" panose="020B0604020202020204" pitchFamily="34" charset="0"/>
              <a:buChar char="•"/>
              <a:defRPr sz="2400" kern="1200">
                <a:solidFill>
                  <a:schemeClr val="tx1"/>
                </a:solidFill>
                <a:latin typeface="+mn-lt"/>
                <a:ea typeface="+mn-ea"/>
                <a:cs typeface="+mn-cs"/>
              </a:defRPr>
            </a:lvl5pPr>
            <a:lvl6pPr marL="2057400" indent="-228600" algn="l" defTabSz="914400" rtl="0" eaLnBrk="1" latinLnBrk="0" hangingPunct="1">
              <a:lnSpc>
                <a:spcPct val="125000"/>
              </a:lnSpc>
              <a:spcBef>
                <a:spcPts val="500"/>
              </a:spcBef>
              <a:buClr>
                <a:schemeClr val="bg2">
                  <a:lumMod val="40000"/>
                  <a:lumOff val="60000"/>
                </a:schemeClr>
              </a:buClr>
              <a:buSzPct val="150000"/>
              <a:buFont typeface="Avenir Next LT Pro Light" panose="020B0304020202020204" pitchFamily="34" charset="0"/>
              <a:buChar char="›"/>
              <a:defRPr sz="2400" kern="1200">
                <a:solidFill>
                  <a:schemeClr val="tx1"/>
                </a:solidFill>
                <a:latin typeface="+mn-lt"/>
                <a:ea typeface="+mn-ea"/>
                <a:cs typeface="+mn-cs"/>
              </a:defRPr>
            </a:lvl6pPr>
            <a:lvl7pPr marL="2400300" indent="-342900" algn="l" defTabSz="914400" rtl="0" eaLnBrk="1" latinLnBrk="0" hangingPunct="1">
              <a:lnSpc>
                <a:spcPct val="90000"/>
              </a:lnSpc>
              <a:spcBef>
                <a:spcPts val="500"/>
              </a:spcBef>
              <a:buClr>
                <a:schemeClr val="bg2">
                  <a:lumMod val="40000"/>
                  <a:lumOff val="60000"/>
                </a:schemeClr>
              </a:buClr>
              <a:buFont typeface="Avenir Next LT Pro Light" panose="020B0304020202020204" pitchFamily="34" charset="0"/>
              <a:buChar char="—"/>
              <a:defRPr sz="2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Roll of Honour is a 473-page book with details of 28,000 US soldiers who were stationed in Britain during the war and gave their lives. </a:t>
            </a:r>
          </a:p>
        </p:txBody>
      </p:sp>
    </p:spTree>
    <p:extLst>
      <p:ext uri="{BB962C8B-B14F-4D97-AF65-F5344CB8AC3E}">
        <p14:creationId xmlns:p14="http://schemas.microsoft.com/office/powerpoint/2010/main" val="3867593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2A1A5-E1B1-A0F0-C423-8763D50F66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CF609E-4018-CB3C-6A81-FC2D770C5ECE}"/>
              </a:ext>
            </a:extLst>
          </p:cNvPr>
          <p:cNvSpPr>
            <a:spLocks noGrp="1"/>
          </p:cNvSpPr>
          <p:nvPr>
            <p:ph type="title"/>
          </p:nvPr>
        </p:nvSpPr>
        <p:spPr/>
        <p:txBody>
          <a:bodyPr/>
          <a:lstStyle/>
          <a:p>
            <a:r>
              <a:rPr lang="en-US" dirty="0"/>
              <a:t>Recap of Peter in the Gospels</a:t>
            </a:r>
          </a:p>
        </p:txBody>
      </p:sp>
      <p:sp>
        <p:nvSpPr>
          <p:cNvPr id="3" name="Content Placeholder 2">
            <a:extLst>
              <a:ext uri="{FF2B5EF4-FFF2-40B4-BE49-F238E27FC236}">
                <a16:creationId xmlns:a16="http://schemas.microsoft.com/office/drawing/2014/main" id="{133E3A0F-E750-864F-B943-9EEC51D6F619}"/>
              </a:ext>
            </a:extLst>
          </p:cNvPr>
          <p:cNvSpPr>
            <a:spLocks noGrp="1"/>
          </p:cNvSpPr>
          <p:nvPr>
            <p:ph idx="1"/>
          </p:nvPr>
        </p:nvSpPr>
        <p:spPr/>
        <p:txBody>
          <a:bodyPr>
            <a:normAutofit lnSpcReduction="10000"/>
          </a:bodyPr>
          <a:lstStyle/>
          <a:p>
            <a:r>
              <a:rPr lang="en-US" dirty="0"/>
              <a:t>Raised as a Jew in Bethsaida (</a:t>
            </a:r>
            <a:r>
              <a:rPr lang="en-US" dirty="0">
                <a:solidFill>
                  <a:schemeClr val="tx2">
                    <a:lumMod val="75000"/>
                  </a:schemeClr>
                </a:solidFill>
              </a:rPr>
              <a:t>John 1:44</a:t>
            </a:r>
            <a:r>
              <a:rPr lang="en-US" dirty="0"/>
              <a:t>) and Capernaum (</a:t>
            </a:r>
            <a:r>
              <a:rPr lang="en-US" dirty="0">
                <a:solidFill>
                  <a:schemeClr val="tx2">
                    <a:lumMod val="75000"/>
                  </a:schemeClr>
                </a:solidFill>
              </a:rPr>
              <a:t>Mark 1:29</a:t>
            </a:r>
            <a:r>
              <a:rPr lang="en-US" dirty="0"/>
              <a:t>)</a:t>
            </a:r>
          </a:p>
          <a:p>
            <a:pPr lvl="1"/>
            <a:r>
              <a:rPr lang="en-US" dirty="0"/>
              <a:t>As a Jewish fisherman, </a:t>
            </a:r>
            <a:r>
              <a:rPr lang="en-US" dirty="0">
                <a:solidFill>
                  <a:srgbClr val="FFFF00"/>
                </a:solidFill>
              </a:rPr>
              <a:t>Judaism</a:t>
            </a:r>
            <a:r>
              <a:rPr lang="en-US" dirty="0"/>
              <a:t> was an integral part of Peter’s life. </a:t>
            </a:r>
          </a:p>
          <a:p>
            <a:r>
              <a:rPr lang="en-US" dirty="0"/>
              <a:t>Called by Jesus (</a:t>
            </a:r>
            <a:r>
              <a:rPr lang="en-US" dirty="0">
                <a:solidFill>
                  <a:schemeClr val="tx2">
                    <a:lumMod val="75000"/>
                  </a:schemeClr>
                </a:solidFill>
              </a:rPr>
              <a:t>Mark 1:17</a:t>
            </a:r>
            <a:r>
              <a:rPr lang="en-US" dirty="0"/>
              <a:t>), who demonstrated His lordship (</a:t>
            </a:r>
            <a:r>
              <a:rPr lang="en-US" dirty="0">
                <a:solidFill>
                  <a:schemeClr val="tx2">
                    <a:lumMod val="75000"/>
                  </a:schemeClr>
                </a:solidFill>
              </a:rPr>
              <a:t>Mark 1–8</a:t>
            </a:r>
            <a:r>
              <a:rPr lang="en-US" dirty="0"/>
              <a:t>) </a:t>
            </a:r>
          </a:p>
          <a:p>
            <a:r>
              <a:rPr lang="en-US" dirty="0"/>
              <a:t>Peter was the first to recognize Jesus as the </a:t>
            </a:r>
            <a:r>
              <a:rPr lang="en-US" dirty="0">
                <a:solidFill>
                  <a:srgbClr val="FFFF00"/>
                </a:solidFill>
              </a:rPr>
              <a:t>Messiah</a:t>
            </a:r>
            <a:r>
              <a:rPr lang="en-US" dirty="0"/>
              <a:t> (</a:t>
            </a:r>
            <a:r>
              <a:rPr lang="en-US" dirty="0">
                <a:solidFill>
                  <a:schemeClr val="tx2">
                    <a:lumMod val="75000"/>
                  </a:schemeClr>
                </a:solidFill>
              </a:rPr>
              <a:t>Mark 8:27–30</a:t>
            </a:r>
            <a:r>
              <a:rPr lang="en-US" dirty="0"/>
              <a:t>)</a:t>
            </a:r>
          </a:p>
          <a:p>
            <a:pPr lvl="1"/>
            <a:r>
              <a:rPr lang="en-US" dirty="0"/>
              <a:t>The vast majority of miracles and parables in Mark occur before this. </a:t>
            </a:r>
          </a:p>
          <a:p>
            <a:pPr lvl="1"/>
            <a:r>
              <a:rPr lang="en-US" dirty="0"/>
              <a:t>After this, the narrative changes to the road toward Jerusalem and the cross.</a:t>
            </a:r>
          </a:p>
          <a:p>
            <a:r>
              <a:rPr lang="en-US" dirty="0"/>
              <a:t>Peter made lots of </a:t>
            </a:r>
            <a:r>
              <a:rPr lang="en-US" dirty="0">
                <a:solidFill>
                  <a:srgbClr val="FFFF00"/>
                </a:solidFill>
              </a:rPr>
              <a:t>mistakes</a:t>
            </a:r>
            <a:r>
              <a:rPr lang="en-US" dirty="0"/>
              <a:t> (</a:t>
            </a:r>
            <a:r>
              <a:rPr lang="en-US" dirty="0">
                <a:solidFill>
                  <a:schemeClr val="tx2">
                    <a:lumMod val="75000"/>
                  </a:schemeClr>
                </a:solidFill>
              </a:rPr>
              <a:t>Mark 8:33–14:72</a:t>
            </a:r>
            <a:r>
              <a:rPr lang="en-US" dirty="0"/>
              <a:t>) but </a:t>
            </a:r>
            <a:r>
              <a:rPr lang="en-US" dirty="0">
                <a:solidFill>
                  <a:srgbClr val="FFFF00"/>
                </a:solidFill>
              </a:rPr>
              <a:t>recovered each time</a:t>
            </a:r>
            <a:r>
              <a:rPr lang="en-US" dirty="0"/>
              <a:t>.</a:t>
            </a:r>
          </a:p>
          <a:p>
            <a:pPr lvl="1"/>
            <a:r>
              <a:rPr lang="en-US" dirty="0"/>
              <a:t>Jesus said, “Get behind me Satan,” after Peter rebuked him. (</a:t>
            </a:r>
            <a:r>
              <a:rPr lang="en-US" dirty="0">
                <a:solidFill>
                  <a:schemeClr val="tx2">
                    <a:lumMod val="75000"/>
                  </a:schemeClr>
                </a:solidFill>
              </a:rPr>
              <a:t>Mark 8:33</a:t>
            </a:r>
            <a:r>
              <a:rPr lang="en-US" dirty="0"/>
              <a:t>)</a:t>
            </a:r>
          </a:p>
          <a:p>
            <a:pPr lvl="1"/>
            <a:r>
              <a:rPr lang="en-US" dirty="0"/>
              <a:t>And beginning to sink he [Peter] cried out, “Lord, save me!” (</a:t>
            </a:r>
            <a:r>
              <a:rPr lang="en-US" dirty="0">
                <a:solidFill>
                  <a:schemeClr val="tx2">
                    <a:lumMod val="75000"/>
                  </a:schemeClr>
                </a:solidFill>
              </a:rPr>
              <a:t>Matt 14:30</a:t>
            </a:r>
            <a:r>
              <a:rPr lang="en-US" dirty="0"/>
              <a:t>)</a:t>
            </a:r>
          </a:p>
          <a:p>
            <a:pPr lvl="1"/>
            <a:r>
              <a:rPr lang="en-US" dirty="0"/>
              <a:t>When Jesus found Peter sleeping, “Couldn’t you stay awake?” (</a:t>
            </a:r>
            <a:r>
              <a:rPr lang="en-US" dirty="0">
                <a:solidFill>
                  <a:schemeClr val="tx2">
                    <a:lumMod val="75000"/>
                  </a:schemeClr>
                </a:solidFill>
              </a:rPr>
              <a:t>Mark 14:37</a:t>
            </a:r>
            <a:r>
              <a:rPr lang="en-US" dirty="0"/>
              <a:t>) </a:t>
            </a:r>
          </a:p>
          <a:p>
            <a:pPr lvl="1"/>
            <a:r>
              <a:rPr lang="en-US" dirty="0"/>
              <a:t>“Before the rooster crows twice, you will deny me three times” (</a:t>
            </a:r>
            <a:r>
              <a:rPr lang="en-US" dirty="0">
                <a:solidFill>
                  <a:schemeClr val="tx2">
                    <a:lumMod val="75000"/>
                  </a:schemeClr>
                </a:solidFill>
              </a:rPr>
              <a:t>Mark 14:72</a:t>
            </a:r>
            <a:r>
              <a:rPr lang="en-US" dirty="0"/>
              <a:t>) </a:t>
            </a:r>
          </a:p>
          <a:p>
            <a:pPr lvl="1"/>
            <a:endParaRPr lang="en-US" dirty="0"/>
          </a:p>
          <a:p>
            <a:endParaRPr lang="en-US" dirty="0"/>
          </a:p>
          <a:p>
            <a:endParaRPr lang="en-US" dirty="0"/>
          </a:p>
          <a:p>
            <a:pPr lvl="1"/>
            <a:endParaRPr lang="en-US" dirty="0"/>
          </a:p>
        </p:txBody>
      </p:sp>
    </p:spTree>
    <p:custDataLst>
      <p:tags r:id="rId1"/>
    </p:custDataLst>
    <p:extLst>
      <p:ext uri="{BB962C8B-B14F-4D97-AF65-F5344CB8AC3E}">
        <p14:creationId xmlns:p14="http://schemas.microsoft.com/office/powerpoint/2010/main" val="218949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5E203-F64C-8530-0DBA-C2FACD793C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AC80E-1C4F-8BFB-B82A-19C6612E0731}"/>
              </a:ext>
            </a:extLst>
          </p:cNvPr>
          <p:cNvSpPr>
            <a:spLocks noGrp="1"/>
          </p:cNvSpPr>
          <p:nvPr>
            <p:ph type="title"/>
          </p:nvPr>
        </p:nvSpPr>
        <p:spPr/>
        <p:txBody>
          <a:bodyPr/>
          <a:lstStyle/>
          <a:p>
            <a:r>
              <a:rPr lang="en-US" dirty="0"/>
              <a:t>Peter in Acts 1-11</a:t>
            </a:r>
          </a:p>
        </p:txBody>
      </p:sp>
      <p:sp>
        <p:nvSpPr>
          <p:cNvPr id="3" name="Content Placeholder 2">
            <a:extLst>
              <a:ext uri="{FF2B5EF4-FFF2-40B4-BE49-F238E27FC236}">
                <a16:creationId xmlns:a16="http://schemas.microsoft.com/office/drawing/2014/main" id="{EFD42736-0E44-269E-523B-AD84F0125FF0}"/>
              </a:ext>
            </a:extLst>
          </p:cNvPr>
          <p:cNvSpPr>
            <a:spLocks noGrp="1"/>
          </p:cNvSpPr>
          <p:nvPr>
            <p:ph idx="1"/>
          </p:nvPr>
        </p:nvSpPr>
        <p:spPr/>
        <p:txBody>
          <a:bodyPr>
            <a:normAutofit/>
          </a:bodyPr>
          <a:lstStyle/>
          <a:p>
            <a:r>
              <a:rPr lang="en-US" dirty="0"/>
              <a:t>Led the new Christian church, transforming it from a church for Jews to a church for everyone.</a:t>
            </a:r>
          </a:p>
          <a:p>
            <a:pPr lvl="1"/>
            <a:r>
              <a:rPr lang="en-US" dirty="0"/>
              <a:t>Jews and proselytes at Pentecost (</a:t>
            </a:r>
            <a:r>
              <a:rPr lang="en-US" dirty="0">
                <a:solidFill>
                  <a:schemeClr val="tx2">
                    <a:lumMod val="75000"/>
                  </a:schemeClr>
                </a:solidFill>
              </a:rPr>
              <a:t>Acts 2:9–11</a:t>
            </a:r>
            <a:r>
              <a:rPr lang="en-US" dirty="0"/>
              <a:t>)</a:t>
            </a:r>
          </a:p>
          <a:p>
            <a:pPr lvl="2"/>
            <a:r>
              <a:rPr lang="en-US" dirty="0"/>
              <a:t>Nicolaus the proselyte was the first non-ethnic Jew in leadership (</a:t>
            </a:r>
            <a:r>
              <a:rPr lang="en-US" dirty="0">
                <a:solidFill>
                  <a:schemeClr val="tx2">
                    <a:lumMod val="75000"/>
                  </a:schemeClr>
                </a:solidFill>
              </a:rPr>
              <a:t>Acts 6:5</a:t>
            </a:r>
            <a:r>
              <a:rPr lang="en-US" dirty="0"/>
              <a:t>)</a:t>
            </a:r>
          </a:p>
          <a:p>
            <a:pPr lvl="3"/>
            <a:r>
              <a:rPr lang="en-US" dirty="0"/>
              <a:t>Peter included Samaritans, despised “half” Jews (</a:t>
            </a:r>
            <a:r>
              <a:rPr lang="en-US" dirty="0">
                <a:solidFill>
                  <a:schemeClr val="tx2">
                    <a:lumMod val="75000"/>
                  </a:schemeClr>
                </a:solidFill>
              </a:rPr>
              <a:t>Acts 8:5–25</a:t>
            </a:r>
            <a:r>
              <a:rPr lang="en-US" dirty="0"/>
              <a:t>)</a:t>
            </a:r>
          </a:p>
          <a:p>
            <a:pPr lvl="4"/>
            <a:r>
              <a:rPr lang="en-US" dirty="0"/>
              <a:t>Peter baptized Cornelius, the most gentile possible! (</a:t>
            </a:r>
            <a:r>
              <a:rPr lang="en-US" dirty="0">
                <a:solidFill>
                  <a:schemeClr val="tx2">
                    <a:lumMod val="75000"/>
                  </a:schemeClr>
                </a:solidFill>
              </a:rPr>
              <a:t>Acts 10:48</a:t>
            </a:r>
            <a:r>
              <a:rPr lang="en-US" dirty="0"/>
              <a:t>)</a:t>
            </a:r>
          </a:p>
          <a:p>
            <a:pPr lvl="4"/>
            <a:r>
              <a:rPr lang="en-US" dirty="0"/>
              <a:t>Three accounts in Acts, the same number as accounts of Paul’s conversion.</a:t>
            </a:r>
          </a:p>
          <a:p>
            <a:pPr lvl="4"/>
            <a:r>
              <a:rPr lang="en-US" dirty="0"/>
              <a:t>Peter told the Jerusalem leadership about gentile salvation. (</a:t>
            </a:r>
            <a:r>
              <a:rPr lang="en-US" dirty="0">
                <a:solidFill>
                  <a:schemeClr val="tx2">
                    <a:lumMod val="75000"/>
                  </a:schemeClr>
                </a:solidFill>
              </a:rPr>
              <a:t>Acts 11:1–18</a:t>
            </a:r>
            <a:r>
              <a:rPr lang="en-US" dirty="0"/>
              <a:t>)</a:t>
            </a:r>
          </a:p>
        </p:txBody>
      </p:sp>
    </p:spTree>
    <p:custDataLst>
      <p:tags r:id="rId1"/>
    </p:custDataLst>
    <p:extLst>
      <p:ext uri="{BB962C8B-B14F-4D97-AF65-F5344CB8AC3E}">
        <p14:creationId xmlns:p14="http://schemas.microsoft.com/office/powerpoint/2010/main" val="288290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0.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1.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2.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3.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4.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5.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6.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7.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8.xml><?xml version="1.0" encoding="utf-8"?>
<p:tagLst xmlns:a="http://schemas.openxmlformats.org/drawingml/2006/main" xmlns:r="http://schemas.openxmlformats.org/officeDocument/2006/relationships" xmlns:p="http://schemas.openxmlformats.org/presentationml/2006/main">
  <p:tag name="TIMING" val="|9.9|18.2|0.9|16.8|8.5"/>
</p:tagLst>
</file>

<file path=ppt/tags/tag2.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3.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4.xml><?xml version="1.0" encoding="utf-8"?>
<p:tagLst xmlns:a="http://schemas.openxmlformats.org/drawingml/2006/main" xmlns:r="http://schemas.openxmlformats.org/officeDocument/2006/relationships" xmlns:p="http://schemas.openxmlformats.org/presentationml/2006/main">
  <p:tag name="TIMING" val="|36|15.1|4|12.3|8.8|19.5|49|28.3"/>
</p:tagLst>
</file>

<file path=ppt/tags/tag5.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6.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7.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8.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9.xml><?xml version="1.0" encoding="utf-8"?>
<p:tagLst xmlns:a="http://schemas.openxmlformats.org/drawingml/2006/main" xmlns:r="http://schemas.openxmlformats.org/officeDocument/2006/relationships" xmlns:p="http://schemas.openxmlformats.org/presentationml/2006/main">
  <p:tag name="TIMING" val="|0.6|0.4|0.3|0.5|0.1|0.3|0.1|0.3|0.2|2.2"/>
</p:tagLst>
</file>

<file path=ppt/theme/theme1.xml><?xml version="1.0" encoding="utf-8"?>
<a:theme xmlns:a="http://schemas.openxmlformats.org/drawingml/2006/main" name="LeafVTI">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Leaf">
      <a:majorFont>
        <a:latin typeface="Rockwell Nova Light"/>
        <a:ea typeface=""/>
        <a:cs typeface=""/>
      </a:majorFont>
      <a:minorFont>
        <a:latin typeface="Avenir Next LT Pro Light"/>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fVTI" id="{AD13D32C-3873-4EF1-A28C-5D0E64FF0913}" vid="{0D2E0FD0-9C17-4337-BD21-33917FC300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F021420E-D6CD-4398-9C5C-03FBF68874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0C3F92-C0AD-4E73-8A22-9D413A456BAF}">
  <ds:schemaRefs>
    <ds:schemaRef ds:uri="http://schemas.microsoft.com/sharepoint/v3/contenttype/forms"/>
  </ds:schemaRefs>
</ds:datastoreItem>
</file>

<file path=customXml/itemProps3.xml><?xml version="1.0" encoding="utf-8"?>
<ds:datastoreItem xmlns:ds="http://schemas.openxmlformats.org/officeDocument/2006/customXml" ds:itemID="{975126FD-8B44-46F3-BEB2-D5456E769196}">
  <ds:schemaRefs>
    <ds:schemaRef ds:uri="http://www.w3.org/XML/1998/namespace"/>
    <ds:schemaRef ds:uri="230e9df3-be65-4c73-a93b-d1236ebd677e"/>
    <ds:schemaRef ds:uri="http://schemas.microsoft.com/sharepoint/v3"/>
    <ds:schemaRef ds:uri="http://purl.org/dc/dcmitype/"/>
    <ds:schemaRef ds:uri="71af3243-3dd4-4a8d-8c0d-dd76da1f02a5"/>
    <ds:schemaRef ds:uri="http://purl.org/dc/elements/1.1/"/>
    <ds:schemaRef ds:uri="http://purl.org/dc/terms/"/>
    <ds:schemaRef ds:uri="http://schemas.microsoft.com/office/2006/documentManagement/types"/>
    <ds:schemaRef ds:uri="16c05727-aa75-4e4a-9b5f-8a80a1165891"/>
    <ds:schemaRef ds:uri="http://schemas.microsoft.com/office/infopath/2007/PartnerControls"/>
    <ds:schemaRef ds:uri="http://schemas.openxmlformats.org/package/2006/metadata/core-properties"/>
    <ds:schemaRef ds:uri="http://schemas.microsoft.com/office/2006/metadata/propertie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40361</TotalTime>
  <Words>3413</Words>
  <Application>Microsoft Office PowerPoint</Application>
  <PresentationFormat>Widescreen</PresentationFormat>
  <Paragraphs>248</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Avenir Next LT Pro Light</vt:lpstr>
      <vt:lpstr>Calibri</vt:lpstr>
      <vt:lpstr>Rockwell Nova Light</vt:lpstr>
      <vt:lpstr>Rockwell Nova Light (Headings)</vt:lpstr>
      <vt:lpstr>Wingdings</vt:lpstr>
      <vt:lpstr>LeafVTI</vt:lpstr>
      <vt:lpstr>PowerPoint Presentation</vt:lpstr>
      <vt:lpstr>He Left and Went to Another Place (Acts 12:1–17) or The Power of Silence   Peter Ireland</vt:lpstr>
      <vt:lpstr>PowerPoint Presentation</vt:lpstr>
      <vt:lpstr>Questions</vt:lpstr>
      <vt:lpstr>St. Paul’s Cathedral: Symbol of Resistance</vt:lpstr>
      <vt:lpstr>The American Memorial Chapel (Jesus Chapel)</vt:lpstr>
      <vt:lpstr>American Memorial Chapel Roll of Honour</vt:lpstr>
      <vt:lpstr>Recap of Peter in the Gospels</vt:lpstr>
      <vt:lpstr>Peter in Acts 1-11</vt:lpstr>
      <vt:lpstr>Peter’s Timeline (uses Josephus, 37-100 AD)</vt:lpstr>
      <vt:lpstr>Acts 12:1-3 (ESV)</vt:lpstr>
      <vt:lpstr>Acts 12:4-6 (ESV)</vt:lpstr>
      <vt:lpstr>Acts 12:7 (ESV)</vt:lpstr>
      <vt:lpstr>In the St. Peter in Chains Basilica, Rome</vt:lpstr>
      <vt:lpstr>Acts 12:8 (ESV)</vt:lpstr>
      <vt:lpstr>Acts 12:9-10 (ESV)</vt:lpstr>
      <vt:lpstr>Acts 12:11 (ESV)</vt:lpstr>
      <vt:lpstr>Acts 12:12-14 (ESV)</vt:lpstr>
      <vt:lpstr>Acts 12:15-16 (ESV)</vt:lpstr>
      <vt:lpstr>Acts 12:17a (ESV)</vt:lpstr>
      <vt:lpstr>Acts 12:17b (ESV)</vt:lpstr>
      <vt:lpstr>PowerPoint Presentation</vt:lpstr>
      <vt:lpstr>Where Did Peter Go, What Did He Do?</vt:lpstr>
      <vt:lpstr>My Uncle Den in WW2</vt:lpstr>
      <vt:lpstr>Encouragement for Serving Others</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Ireland</dc:creator>
  <cp:lastModifiedBy>Peter Ireland</cp:lastModifiedBy>
  <cp:revision>66</cp:revision>
  <cp:lastPrinted>2024-09-21T15:59:56Z</cp:lastPrinted>
  <dcterms:created xsi:type="dcterms:W3CDTF">2024-09-14T15:25:58Z</dcterms:created>
  <dcterms:modified xsi:type="dcterms:W3CDTF">2026-08-08T22:27:35Z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